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10287000" cx="18288000"/>
  <p:notesSz cx="6858000" cy="9144000"/>
  <p:embeddedFontLst>
    <p:embeddedFont>
      <p:font typeface="Fira Sans Black"/>
      <p:bold r:id="rId27"/>
      <p:boldItalic r:id="rId28"/>
    </p:embeddedFont>
    <p:embeddedFont>
      <p:font typeface="Roboto"/>
      <p:regular r:id="rId29"/>
      <p:bold r:id="rId30"/>
      <p:italic r:id="rId31"/>
      <p:boldItalic r:id="rId32"/>
    </p:embeddedFont>
    <p:embeddedFont>
      <p:font typeface="Fira Sans Medium"/>
      <p:regular r:id="rId33"/>
      <p:bold r:id="rId34"/>
      <p:italic r:id="rId35"/>
      <p:boldItalic r:id="rId36"/>
    </p:embeddedFont>
    <p:embeddedFont>
      <p:font typeface="Fira Sans SemiBold"/>
      <p:regular r:id="rId37"/>
      <p:bold r:id="rId38"/>
      <p:italic r:id="rId39"/>
      <p:boldItalic r:id="rId40"/>
    </p:embeddedFont>
    <p:embeddedFont>
      <p:font typeface="Fira Sans"/>
      <p:regular r:id="rId41"/>
      <p:bold r:id="rId42"/>
      <p:italic r:id="rId43"/>
      <p:boldItalic r:id="rId44"/>
    </p:embeddedFont>
    <p:embeddedFont>
      <p:font typeface="Fira Sans Light"/>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9" roundtripDataSignature="AMtx7mhvZ0J0rqc2Y3yZ4rw3/SuyEQBk0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B17AF23-073F-4D98-8DF7-A90BC3DAAD89}">
  <a:tblStyle styleId="{2B17AF23-073F-4D98-8DF7-A90BC3DAAD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SemiBold-boldItalic.fntdata"/><Relationship Id="rId42" Type="http://schemas.openxmlformats.org/officeDocument/2006/relationships/font" Target="fonts/FiraSans-bold.fntdata"/><Relationship Id="rId41" Type="http://schemas.openxmlformats.org/officeDocument/2006/relationships/font" Target="fonts/FiraSans-regular.fntdata"/><Relationship Id="rId44" Type="http://schemas.openxmlformats.org/officeDocument/2006/relationships/font" Target="fonts/FiraSans-boldItalic.fntdata"/><Relationship Id="rId43" Type="http://schemas.openxmlformats.org/officeDocument/2006/relationships/font" Target="fonts/FiraSans-italic.fntdata"/><Relationship Id="rId46" Type="http://schemas.openxmlformats.org/officeDocument/2006/relationships/font" Target="fonts/FiraSansLight-bold.fntdata"/><Relationship Id="rId45" Type="http://schemas.openxmlformats.org/officeDocument/2006/relationships/font" Target="fonts/FiraSans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FiraSansLight-boldItalic.fntdata"/><Relationship Id="rId47" Type="http://schemas.openxmlformats.org/officeDocument/2006/relationships/font" Target="fonts/FiraSansLight-italic.fntdata"/><Relationship Id="rId49"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33" Type="http://schemas.openxmlformats.org/officeDocument/2006/relationships/font" Target="fonts/FiraSansMedium-regular.fntdata"/><Relationship Id="rId32" Type="http://schemas.openxmlformats.org/officeDocument/2006/relationships/font" Target="fonts/Roboto-boldItalic.fntdata"/><Relationship Id="rId35" Type="http://schemas.openxmlformats.org/officeDocument/2006/relationships/font" Target="fonts/FiraSansMedium-italic.fntdata"/><Relationship Id="rId34" Type="http://schemas.openxmlformats.org/officeDocument/2006/relationships/font" Target="fonts/FiraSansMedium-bold.fntdata"/><Relationship Id="rId37" Type="http://schemas.openxmlformats.org/officeDocument/2006/relationships/font" Target="fonts/FiraSansSemiBold-regular.fntdata"/><Relationship Id="rId36" Type="http://schemas.openxmlformats.org/officeDocument/2006/relationships/font" Target="fonts/FiraSansMedium-boldItalic.fntdata"/><Relationship Id="rId39" Type="http://schemas.openxmlformats.org/officeDocument/2006/relationships/font" Target="fonts/FiraSansSemiBold-italic.fntdata"/><Relationship Id="rId38" Type="http://schemas.openxmlformats.org/officeDocument/2006/relationships/font" Target="fonts/FiraSansSemiBold-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FiraSansBlack-boldItalic.fntdata"/><Relationship Id="rId27" Type="http://schemas.openxmlformats.org/officeDocument/2006/relationships/font" Target="fonts/FiraSansBlack-bold.fntdata"/><Relationship Id="rId29" Type="http://schemas.openxmlformats.org/officeDocument/2006/relationships/font" Target="fonts/Roboto-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5b058fa86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25b058fa86f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5ae1a6111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US">
                <a:solidFill>
                  <a:schemeClr val="dk1"/>
                </a:solidFill>
              </a:rPr>
              <a:t>Xây dựng các node trong Graph gồm:</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definition: khái niệm liên quan đến bộ luật đã được bỏ dấu và chuyển qua chữ thường. Ví dụ: doi tuong ap dung</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content: nội dung chi tiết của điều luật. Ví dụ: luật này áp dụng đối với người lao động, người sử dụng lao động và cơ quan, tổ chức, cá nhân khác có liên quan đến việc làm.</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rule: số thứ tự của điều luật và thời gian ban hành. Ví dụ: điều 2 luật số 38/2013/qh13 luật việc làm ngày 16 tháng 11 năm 2013</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key_phrases: các cụm từ chính liên quan đến tên gọi của điều luật đó. Ví dụ: ['bao hiem that nghiep', 'doi tuong ap dung']</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Xây dựng liên kết từ khóa đến tên gọi của điều luật được định nghĩa, tức là tạo liên kết các giữa các key_phrase và definition. Ví dụ như hình trên</a:t>
            </a:r>
            <a:endParaRPr>
              <a:solidFill>
                <a:schemeClr val="dk1"/>
              </a:solidFill>
            </a:endParaRPr>
          </a:p>
          <a:p>
            <a:pPr indent="0" lvl="0" marL="0" rtl="0" algn="l">
              <a:spcBef>
                <a:spcPts val="0"/>
              </a:spcBef>
              <a:spcAft>
                <a:spcPts val="0"/>
              </a:spcAft>
              <a:buNone/>
            </a:pPr>
            <a:r>
              <a:t/>
            </a:r>
            <a:endParaRPr/>
          </a:p>
        </p:txBody>
      </p:sp>
      <p:sp>
        <p:nvSpPr>
          <p:cNvPr id="233" name="Google Shape;233;g25ae1a6111a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5ae1a6111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25ae1a6111a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5b058fa86f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25b058fa86f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5b108240e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25b108240e4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5b108240e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25b108240e4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5b108240e4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5b108240e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ae1a6111a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5ae1a6111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5b058fa86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25b058fa86f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ae1a6111a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5ae1a6111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0"/>
          <p:cNvSpPr/>
          <p:nvPr>
            <p:ph idx="2" type="pic"/>
          </p:nvPr>
        </p:nvSpPr>
        <p:spPr>
          <a:xfrm>
            <a:off x="1792288" y="612775"/>
            <a:ext cx="5486400" cy="4114800"/>
          </a:xfrm>
          <a:prstGeom prst="rect">
            <a:avLst/>
          </a:prstGeom>
          <a:noFill/>
          <a:ln>
            <a:noFill/>
          </a:ln>
        </p:spPr>
      </p:sp>
      <p:sp>
        <p:nvSpPr>
          <p:cNvPr id="64" name="Google Shape;64;p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grpSp>
        <p:nvGrpSpPr>
          <p:cNvPr id="84" name="Google Shape;84;p1"/>
          <p:cNvGrpSpPr/>
          <p:nvPr/>
        </p:nvGrpSpPr>
        <p:grpSpPr>
          <a:xfrm>
            <a:off x="11506841" y="-144637"/>
            <a:ext cx="10786223" cy="10576274"/>
            <a:chOff x="0" y="0"/>
            <a:chExt cx="14381630" cy="14101698"/>
          </a:xfrm>
        </p:grpSpPr>
        <p:sp>
          <p:nvSpPr>
            <p:cNvPr id="85" name="Google Shape;85;p1"/>
            <p:cNvSpPr/>
            <p:nvPr/>
          </p:nvSpPr>
          <p:spPr>
            <a:xfrm>
              <a:off x="0" y="7042815"/>
              <a:ext cx="12363028" cy="7058883"/>
            </a:xfrm>
            <a:custGeom>
              <a:rect b="b" l="l" r="r" t="t"/>
              <a:pathLst>
                <a:path extrusionOk="0" h="7058883" w="12363028">
                  <a:moveTo>
                    <a:pt x="0" y="0"/>
                  </a:moveTo>
                  <a:lnTo>
                    <a:pt x="12363028" y="0"/>
                  </a:lnTo>
                  <a:lnTo>
                    <a:pt x="12363028" y="7058883"/>
                  </a:lnTo>
                  <a:lnTo>
                    <a:pt x="0" y="7058883"/>
                  </a:lnTo>
                  <a:lnTo>
                    <a:pt x="0" y="0"/>
                  </a:lnTo>
                  <a:close/>
                </a:path>
              </a:pathLst>
            </a:custGeom>
            <a:blipFill rotWithShape="1">
              <a:blip r:embed="rId3">
                <a:alphaModFix/>
              </a:blip>
              <a:stretch>
                <a:fillRect b="0" l="0" r="0" t="-51572"/>
              </a:stretch>
            </a:blipFill>
            <a:ln>
              <a:noFill/>
            </a:ln>
          </p:spPr>
        </p:sp>
        <p:sp>
          <p:nvSpPr>
            <p:cNvPr id="86" name="Google Shape;86;p1"/>
            <p:cNvSpPr/>
            <p:nvPr/>
          </p:nvSpPr>
          <p:spPr>
            <a:xfrm>
              <a:off x="2018602" y="0"/>
              <a:ext cx="12363028" cy="7058883"/>
            </a:xfrm>
            <a:custGeom>
              <a:rect b="b" l="l" r="r" t="t"/>
              <a:pathLst>
                <a:path extrusionOk="0" h="7058883" w="12363028">
                  <a:moveTo>
                    <a:pt x="0" y="0"/>
                  </a:moveTo>
                  <a:lnTo>
                    <a:pt x="12363028" y="0"/>
                  </a:lnTo>
                  <a:lnTo>
                    <a:pt x="12363028" y="7058883"/>
                  </a:lnTo>
                  <a:lnTo>
                    <a:pt x="0" y="7058883"/>
                  </a:lnTo>
                  <a:lnTo>
                    <a:pt x="0" y="0"/>
                  </a:lnTo>
                  <a:close/>
                </a:path>
              </a:pathLst>
            </a:custGeom>
            <a:blipFill rotWithShape="1">
              <a:blip r:embed="rId3">
                <a:alphaModFix/>
              </a:blip>
              <a:stretch>
                <a:fillRect b="0" l="0" r="0" t="-51572"/>
              </a:stretch>
            </a:blipFill>
            <a:ln>
              <a:noFill/>
            </a:ln>
          </p:spPr>
        </p:sp>
      </p:grpSp>
      <p:cxnSp>
        <p:nvCxnSpPr>
          <p:cNvPr id="87" name="Google Shape;87;p1"/>
          <p:cNvCxnSpPr/>
          <p:nvPr/>
        </p:nvCxnSpPr>
        <p:spPr>
          <a:xfrm rot="10800000">
            <a:off x="1028716" y="4863593"/>
            <a:ext cx="10211400" cy="0"/>
          </a:xfrm>
          <a:prstGeom prst="straightConnector1">
            <a:avLst/>
          </a:prstGeom>
          <a:noFill/>
          <a:ln cap="rnd" cmpd="sng" w="28575">
            <a:solidFill>
              <a:srgbClr val="86C7ED"/>
            </a:solidFill>
            <a:prstDash val="solid"/>
            <a:round/>
            <a:headEnd len="sm" w="sm" type="none"/>
            <a:tailEnd len="sm" w="sm" type="none"/>
          </a:ln>
        </p:spPr>
      </p:cxnSp>
      <p:sp>
        <p:nvSpPr>
          <p:cNvPr id="88" name="Google Shape;88;p1"/>
          <p:cNvSpPr/>
          <p:nvPr/>
        </p:nvSpPr>
        <p:spPr>
          <a:xfrm>
            <a:off x="-9401127" y="8681862"/>
            <a:ext cx="15741700" cy="3210276"/>
          </a:xfrm>
          <a:custGeom>
            <a:rect b="b" l="l" r="r" t="t"/>
            <a:pathLst>
              <a:path extrusionOk="0" h="5372100" w="26342280">
                <a:moveTo>
                  <a:pt x="24791611" y="0"/>
                </a:moveTo>
                <a:lnTo>
                  <a:pt x="1550670" y="0"/>
                </a:lnTo>
                <a:lnTo>
                  <a:pt x="0" y="2686050"/>
                </a:lnTo>
                <a:lnTo>
                  <a:pt x="1550670" y="5372100"/>
                </a:lnTo>
                <a:lnTo>
                  <a:pt x="24791611" y="5372100"/>
                </a:lnTo>
                <a:lnTo>
                  <a:pt x="26342280" y="2686050"/>
                </a:lnTo>
                <a:lnTo>
                  <a:pt x="24791611" y="0"/>
                </a:lnTo>
                <a:close/>
              </a:path>
            </a:pathLst>
          </a:custGeom>
          <a:solidFill>
            <a:srgbClr val="A066CB"/>
          </a:solidFill>
          <a:ln>
            <a:noFill/>
          </a:ln>
        </p:spPr>
      </p:sp>
      <p:grpSp>
        <p:nvGrpSpPr>
          <p:cNvPr id="89" name="Google Shape;89;p1"/>
          <p:cNvGrpSpPr/>
          <p:nvPr/>
        </p:nvGrpSpPr>
        <p:grpSpPr>
          <a:xfrm>
            <a:off x="1028700" y="1021550"/>
            <a:ext cx="11921625" cy="3464291"/>
            <a:chOff x="0" y="-9533"/>
            <a:chExt cx="15895500" cy="4619055"/>
          </a:xfrm>
        </p:grpSpPr>
        <p:sp>
          <p:nvSpPr>
            <p:cNvPr id="90" name="Google Shape;90;p1"/>
            <p:cNvSpPr txBox="1"/>
            <p:nvPr/>
          </p:nvSpPr>
          <p:spPr>
            <a:xfrm>
              <a:off x="0" y="-9533"/>
              <a:ext cx="15895500" cy="3386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7500">
                  <a:solidFill>
                    <a:srgbClr val="1836B2"/>
                  </a:solidFill>
                  <a:latin typeface="Fira Sans Black"/>
                  <a:ea typeface="Fira Sans Black"/>
                  <a:cs typeface="Fira Sans Black"/>
                  <a:sym typeface="Fira Sans Black"/>
                </a:rPr>
                <a:t>XÂY DỰNG HỆ TÌM KIẾM, TRA CỨU LUẬT LAO ĐỘNG</a:t>
              </a:r>
              <a:endParaRPr sz="7500"/>
            </a:p>
          </p:txBody>
        </p:sp>
        <p:sp>
          <p:nvSpPr>
            <p:cNvPr id="91" name="Google Shape;91;p1"/>
            <p:cNvSpPr txBox="1"/>
            <p:nvPr/>
          </p:nvSpPr>
          <p:spPr>
            <a:xfrm>
              <a:off x="33" y="3993921"/>
              <a:ext cx="13615200" cy="615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3000">
                  <a:latin typeface="Fira Sans"/>
                  <a:ea typeface="Fira Sans"/>
                  <a:cs typeface="Fira Sans"/>
                  <a:sym typeface="Fira Sans"/>
                </a:rPr>
                <a:t>MÔN HỌC: BIỂU DIỄN TRI THỨC VÀ ỨNG DỤNG</a:t>
              </a:r>
              <a:endParaRPr b="1"/>
            </a:p>
          </p:txBody>
        </p:sp>
      </p:grpSp>
      <p:sp>
        <p:nvSpPr>
          <p:cNvPr id="92" name="Google Shape;92;p1"/>
          <p:cNvSpPr txBox="1"/>
          <p:nvPr/>
        </p:nvSpPr>
        <p:spPr>
          <a:xfrm>
            <a:off x="1028700" y="5784596"/>
            <a:ext cx="10211400" cy="3846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latin typeface="Fira Sans Light"/>
                <a:ea typeface="Fira Sans Light"/>
                <a:cs typeface="Fira Sans Light"/>
                <a:sym typeface="Fira Sans Light"/>
              </a:rPr>
              <a:t>GIÁO VIÊN: NGUYỄN ĐÌNH HIỂN</a:t>
            </a:r>
            <a:endParaRPr/>
          </a:p>
        </p:txBody>
      </p:sp>
      <p:sp>
        <p:nvSpPr>
          <p:cNvPr id="93" name="Google Shape;93;p1"/>
          <p:cNvSpPr txBox="1"/>
          <p:nvPr/>
        </p:nvSpPr>
        <p:spPr>
          <a:xfrm>
            <a:off x="1028725" y="6462921"/>
            <a:ext cx="10211400" cy="3846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latin typeface="Fira Sans Light"/>
                <a:ea typeface="Fira Sans Light"/>
                <a:cs typeface="Fira Sans Light"/>
                <a:sym typeface="Fira Sans Light"/>
              </a:rPr>
              <a:t>THÀNH VIÊN NHÓM 04 :</a:t>
            </a:r>
            <a:endParaRPr/>
          </a:p>
        </p:txBody>
      </p:sp>
      <p:sp>
        <p:nvSpPr>
          <p:cNvPr id="94" name="Google Shape;94;p1"/>
          <p:cNvSpPr txBox="1"/>
          <p:nvPr/>
        </p:nvSpPr>
        <p:spPr>
          <a:xfrm>
            <a:off x="4572000" y="6462925"/>
            <a:ext cx="7468500" cy="3846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latin typeface="Fira Sans Light"/>
                <a:ea typeface="Fira Sans Light"/>
                <a:cs typeface="Fira Sans Light"/>
                <a:sym typeface="Fira Sans Light"/>
              </a:rPr>
              <a:t>TỐNG LƯƠNG HƯƠNG QUỲNH - 22C01016</a:t>
            </a:r>
            <a:endParaRPr/>
          </a:p>
        </p:txBody>
      </p:sp>
      <p:sp>
        <p:nvSpPr>
          <p:cNvPr id="95" name="Google Shape;95;p1"/>
          <p:cNvSpPr txBox="1"/>
          <p:nvPr/>
        </p:nvSpPr>
        <p:spPr>
          <a:xfrm>
            <a:off x="4572000" y="6989150"/>
            <a:ext cx="7468500" cy="3846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latin typeface="Fira Sans Light"/>
                <a:ea typeface="Fira Sans Light"/>
                <a:cs typeface="Fira Sans Light"/>
                <a:sym typeface="Fira Sans Light"/>
              </a:rPr>
              <a:t>NGUYỄN NGỌC THẢO UYÊN - 22C01026</a:t>
            </a:r>
            <a:endParaRPr/>
          </a:p>
        </p:txBody>
      </p:sp>
      <p:sp>
        <p:nvSpPr>
          <p:cNvPr id="96" name="Google Shape;96;p1"/>
          <p:cNvSpPr txBox="1"/>
          <p:nvPr/>
        </p:nvSpPr>
        <p:spPr>
          <a:xfrm>
            <a:off x="4572000" y="7515375"/>
            <a:ext cx="7468500" cy="3846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latin typeface="Fira Sans Light"/>
                <a:ea typeface="Fira Sans Light"/>
                <a:cs typeface="Fira Sans Light"/>
                <a:sym typeface="Fira Sans Light"/>
              </a:rPr>
              <a:t>ĐÀO THỊ MINH LÝ - 22C01034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066CB"/>
        </a:solidFill>
      </p:bgPr>
    </p:bg>
    <p:spTree>
      <p:nvGrpSpPr>
        <p:cNvPr id="202" name="Shape 202"/>
        <p:cNvGrpSpPr/>
        <p:nvPr/>
      </p:nvGrpSpPr>
      <p:grpSpPr>
        <a:xfrm>
          <a:off x="0" y="0"/>
          <a:ext cx="0" cy="0"/>
          <a:chOff x="0" y="0"/>
          <a:chExt cx="0" cy="0"/>
        </a:xfrm>
      </p:grpSpPr>
      <p:sp>
        <p:nvSpPr>
          <p:cNvPr id="203" name="Google Shape;203;g25b058fa86f_1_16"/>
          <p:cNvSpPr txBox="1"/>
          <p:nvPr/>
        </p:nvSpPr>
        <p:spPr>
          <a:xfrm>
            <a:off x="8235731" y="4798649"/>
            <a:ext cx="7218600" cy="3232200"/>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1" lang="en-US" sz="9999">
                <a:solidFill>
                  <a:srgbClr val="FFFFFF"/>
                </a:solidFill>
                <a:latin typeface="Fira Sans SemiBold"/>
                <a:ea typeface="Fira Sans SemiBold"/>
                <a:cs typeface="Fira Sans SemiBold"/>
                <a:sym typeface="Fira Sans SemiBold"/>
              </a:rPr>
              <a:t>XÂY DỰNG ỨNG DỤNG</a:t>
            </a:r>
            <a:endParaRPr/>
          </a:p>
        </p:txBody>
      </p:sp>
      <p:sp>
        <p:nvSpPr>
          <p:cNvPr id="204" name="Google Shape;204;g25b058fa86f_1_16"/>
          <p:cNvSpPr/>
          <p:nvPr/>
        </p:nvSpPr>
        <p:spPr>
          <a:xfrm>
            <a:off x="-5350229" y="-680491"/>
            <a:ext cx="11776710" cy="10198100"/>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solidFill>
            <a:srgbClr val="000000">
              <a:alpha val="60000"/>
            </a:srgbClr>
          </a:solidFill>
          <a:ln>
            <a:noFill/>
          </a:ln>
        </p:spPr>
      </p:sp>
      <p:sp>
        <p:nvSpPr>
          <p:cNvPr id="205" name="Google Shape;205;g25b058fa86f_1_16"/>
          <p:cNvSpPr/>
          <p:nvPr/>
        </p:nvSpPr>
        <p:spPr>
          <a:xfrm>
            <a:off x="3013275" y="9517600"/>
            <a:ext cx="15938849" cy="1544479"/>
          </a:xfrm>
          <a:custGeom>
            <a:rect b="b" l="l" r="r" t="t"/>
            <a:pathLst>
              <a:path extrusionOk="0" h="5372100" w="53129495">
                <a:moveTo>
                  <a:pt x="51578821" y="0"/>
                </a:moveTo>
                <a:lnTo>
                  <a:pt x="1550670" y="0"/>
                </a:lnTo>
                <a:lnTo>
                  <a:pt x="0" y="2686050"/>
                </a:lnTo>
                <a:lnTo>
                  <a:pt x="1550670" y="5372100"/>
                </a:lnTo>
                <a:lnTo>
                  <a:pt x="51578824" y="5372100"/>
                </a:lnTo>
                <a:lnTo>
                  <a:pt x="53129495" y="2686050"/>
                </a:lnTo>
                <a:lnTo>
                  <a:pt x="51578821" y="0"/>
                </a:lnTo>
                <a:close/>
              </a:path>
            </a:pathLst>
          </a:custGeom>
          <a:solidFill>
            <a:srgbClr val="FFFFFF"/>
          </a:solidFill>
          <a:ln>
            <a:noFill/>
          </a:ln>
        </p:spPr>
      </p:sp>
      <p:sp>
        <p:nvSpPr>
          <p:cNvPr id="206" name="Google Shape;206;g25b058fa86f_1_16"/>
          <p:cNvSpPr/>
          <p:nvPr/>
        </p:nvSpPr>
        <p:spPr>
          <a:xfrm>
            <a:off x="16160800" y="1028700"/>
            <a:ext cx="1098500" cy="627207"/>
          </a:xfrm>
          <a:custGeom>
            <a:rect b="b" l="l" r="r" t="t"/>
            <a:pathLst>
              <a:path extrusionOk="0" h="627207" w="1098500">
                <a:moveTo>
                  <a:pt x="0" y="0"/>
                </a:moveTo>
                <a:lnTo>
                  <a:pt x="1098500" y="0"/>
                </a:lnTo>
                <a:lnTo>
                  <a:pt x="1098500" y="627207"/>
                </a:lnTo>
                <a:lnTo>
                  <a:pt x="0" y="627207"/>
                </a:lnTo>
                <a:lnTo>
                  <a:pt x="0" y="0"/>
                </a:lnTo>
                <a:close/>
              </a:path>
            </a:pathLst>
          </a:custGeom>
          <a:blipFill rotWithShape="1">
            <a:blip r:embed="rId3">
              <a:alphaModFix/>
            </a:blip>
            <a:stretch>
              <a:fillRect b="0" l="0" r="0" t="-51567"/>
            </a:stretch>
          </a:blipFill>
          <a:ln>
            <a:noFill/>
          </a:ln>
        </p:spPr>
      </p:sp>
      <p:sp>
        <p:nvSpPr>
          <p:cNvPr id="207" name="Google Shape;207;g25b058fa86f_1_16"/>
          <p:cNvSpPr txBox="1"/>
          <p:nvPr/>
        </p:nvSpPr>
        <p:spPr>
          <a:xfrm>
            <a:off x="10470603" y="2774175"/>
            <a:ext cx="3295800" cy="1539000"/>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1" lang="en-US" sz="9999">
                <a:solidFill>
                  <a:srgbClr val="FFFFFF"/>
                </a:solidFill>
                <a:latin typeface="Fira Sans SemiBold"/>
                <a:ea typeface="Fira Sans SemiBold"/>
                <a:cs typeface="Fira Sans SemiBold"/>
                <a:sym typeface="Fira Sans SemiBold"/>
              </a:rPr>
              <a:t>03</a:t>
            </a:r>
            <a:endParaRPr/>
          </a:p>
        </p:txBody>
      </p:sp>
      <p:sp>
        <p:nvSpPr>
          <p:cNvPr id="208" name="Google Shape;208;g25b058fa86f_1_16"/>
          <p:cNvSpPr/>
          <p:nvPr/>
        </p:nvSpPr>
        <p:spPr>
          <a:xfrm>
            <a:off x="-3378501" y="1373025"/>
            <a:ext cx="8350758" cy="6091047"/>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solidFill>
            <a:srgbClr val="86C7ED">
              <a:alpha val="64709"/>
            </a:srgbClr>
          </a:solidFill>
          <a:ln>
            <a:noFill/>
          </a:ln>
        </p:spPr>
      </p:sp>
      <p:sp>
        <p:nvSpPr>
          <p:cNvPr id="209" name="Google Shape;209;g25b058fa86f_1_16"/>
          <p:cNvSpPr/>
          <p:nvPr/>
        </p:nvSpPr>
        <p:spPr>
          <a:xfrm>
            <a:off x="-2095274" y="2499450"/>
            <a:ext cx="5684939" cy="3838194"/>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solidFill>
            <a:srgbClr val="1836B2">
              <a:alpha val="64709"/>
            </a:srgbClr>
          </a:solidFill>
          <a:ln>
            <a:noFill/>
          </a:ln>
        </p:spPr>
      </p:sp>
      <p:sp>
        <p:nvSpPr>
          <p:cNvPr id="210" name="Google Shape;210;g25b058fa86f_1_16"/>
          <p:cNvSpPr/>
          <p:nvPr/>
        </p:nvSpPr>
        <p:spPr>
          <a:xfrm>
            <a:off x="-917200" y="3217950"/>
            <a:ext cx="3104769" cy="2401189"/>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solidFill>
            <a:schemeClr val="lt1"/>
          </a:solid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grpSp>
        <p:nvGrpSpPr>
          <p:cNvPr id="215" name="Google Shape;215;p16"/>
          <p:cNvGrpSpPr/>
          <p:nvPr/>
        </p:nvGrpSpPr>
        <p:grpSpPr>
          <a:xfrm>
            <a:off x="2685028" y="2925825"/>
            <a:ext cx="12972912" cy="982037"/>
            <a:chOff x="-8" y="-9525"/>
            <a:chExt cx="8569200" cy="1309382"/>
          </a:xfrm>
        </p:grpSpPr>
        <p:sp>
          <p:nvSpPr>
            <p:cNvPr id="216" name="Google Shape;216;p16"/>
            <p:cNvSpPr txBox="1"/>
            <p:nvPr/>
          </p:nvSpPr>
          <p:spPr>
            <a:xfrm>
              <a:off x="-8" y="786857"/>
              <a:ext cx="8569200" cy="5130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latin typeface="Fira Sans Light"/>
                  <a:ea typeface="Fira Sans Light"/>
                  <a:cs typeface="Fira Sans Light"/>
                  <a:sym typeface="Fira Sans Light"/>
                </a:rPr>
                <a:t>Đọc câu hỏi từ người dùng.</a:t>
              </a:r>
              <a:endParaRPr/>
            </a:p>
          </p:txBody>
        </p:sp>
        <p:sp>
          <p:nvSpPr>
            <p:cNvPr id="217" name="Google Shape;217;p16"/>
            <p:cNvSpPr txBox="1"/>
            <p:nvPr/>
          </p:nvSpPr>
          <p:spPr>
            <a:xfrm>
              <a:off x="19083" y="-9525"/>
              <a:ext cx="4523400" cy="71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500" u="none" cap="none" strike="noStrike">
                  <a:solidFill>
                    <a:srgbClr val="1836B2"/>
                  </a:solidFill>
                  <a:latin typeface="Fira Sans Black"/>
                  <a:ea typeface="Fira Sans Black"/>
                  <a:cs typeface="Fira Sans Black"/>
                  <a:sym typeface="Fira Sans Black"/>
                </a:rPr>
                <a:t>Step 1</a:t>
              </a:r>
              <a:endParaRPr/>
            </a:p>
          </p:txBody>
        </p:sp>
      </p:grpSp>
      <p:grpSp>
        <p:nvGrpSpPr>
          <p:cNvPr id="218" name="Google Shape;218;p16"/>
          <p:cNvGrpSpPr/>
          <p:nvPr/>
        </p:nvGrpSpPr>
        <p:grpSpPr>
          <a:xfrm>
            <a:off x="2603700" y="4620513"/>
            <a:ext cx="15311047" cy="1982175"/>
            <a:chOff x="-11" y="-9525"/>
            <a:chExt cx="11940300" cy="2642900"/>
          </a:xfrm>
        </p:grpSpPr>
        <p:sp>
          <p:nvSpPr>
            <p:cNvPr id="219" name="Google Shape;219;p16"/>
            <p:cNvSpPr txBox="1"/>
            <p:nvPr/>
          </p:nvSpPr>
          <p:spPr>
            <a:xfrm>
              <a:off x="-11" y="786875"/>
              <a:ext cx="11940300" cy="18465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US" sz="2499">
                  <a:solidFill>
                    <a:schemeClr val="dk1"/>
                  </a:solidFill>
                  <a:latin typeface="Fira Sans Light"/>
                  <a:ea typeface="Fira Sans Light"/>
                  <a:cs typeface="Fira Sans Light"/>
                  <a:sym typeface="Fira Sans Light"/>
                </a:rPr>
                <a:t>Tìm từ khóa trong câu hỏi và xác định sheet tương ứng trong file data input:</a:t>
              </a:r>
              <a:endParaRPr>
                <a:solidFill>
                  <a:schemeClr val="dk1"/>
                </a:solidFill>
              </a:endParaRPr>
            </a:p>
            <a:p>
              <a:pPr indent="-387286" lvl="0" marL="457200" rtl="0" algn="l">
                <a:lnSpc>
                  <a:spcPct val="140016"/>
                </a:lnSpc>
                <a:spcBef>
                  <a:spcPts val="0"/>
                </a:spcBef>
                <a:spcAft>
                  <a:spcPts val="0"/>
                </a:spcAft>
                <a:buClr>
                  <a:schemeClr val="dk1"/>
                </a:buClr>
                <a:buSzPts val="2499"/>
                <a:buFont typeface="Fira Sans Light"/>
                <a:buChar char="-"/>
              </a:pPr>
              <a:r>
                <a:rPr lang="en-US" sz="2499">
                  <a:solidFill>
                    <a:schemeClr val="dk1"/>
                  </a:solidFill>
                  <a:latin typeface="Fira Sans Light"/>
                  <a:ea typeface="Fira Sans Light"/>
                  <a:cs typeface="Fira Sans Light"/>
                  <a:sym typeface="Fira Sans Light"/>
                </a:rPr>
                <a:t>Mỗi sheet tương ứng với 1 bộ luật (Luật Bảo hiểm Xã hội, Luật Bảo hiểm Y tế, Luật Bảo hiểm Thất nghiệp)</a:t>
              </a:r>
              <a:endParaRPr sz="2499">
                <a:solidFill>
                  <a:schemeClr val="dk1"/>
                </a:solidFill>
                <a:latin typeface="Fira Sans Light"/>
                <a:ea typeface="Fira Sans Light"/>
                <a:cs typeface="Fira Sans Light"/>
                <a:sym typeface="Fira Sans Light"/>
              </a:endParaRPr>
            </a:p>
            <a:p>
              <a:pPr indent="-387286" lvl="0" marL="457200" rtl="0" algn="l">
                <a:lnSpc>
                  <a:spcPct val="140016"/>
                </a:lnSpc>
                <a:spcBef>
                  <a:spcPts val="0"/>
                </a:spcBef>
                <a:spcAft>
                  <a:spcPts val="0"/>
                </a:spcAft>
                <a:buClr>
                  <a:schemeClr val="dk1"/>
                </a:buClr>
                <a:buSzPts val="2499"/>
                <a:buFont typeface="Fira Sans Light"/>
                <a:buChar char="-"/>
              </a:pPr>
              <a:r>
                <a:rPr lang="en-US" sz="2499">
                  <a:solidFill>
                    <a:schemeClr val="dk1"/>
                  </a:solidFill>
                  <a:latin typeface="Fira Sans Light"/>
                  <a:ea typeface="Fira Sans Light"/>
                  <a:cs typeface="Fira Sans Light"/>
                  <a:sym typeface="Fira Sans Light"/>
                </a:rPr>
                <a:t>Nếu không tìm thấy, trả về kết quả không tìm được.</a:t>
              </a:r>
              <a:endParaRPr sz="2499">
                <a:latin typeface="Fira Sans Light"/>
                <a:ea typeface="Fira Sans Light"/>
                <a:cs typeface="Fira Sans Light"/>
                <a:sym typeface="Fira Sans Light"/>
              </a:endParaRPr>
            </a:p>
          </p:txBody>
        </p:sp>
        <p:sp>
          <p:nvSpPr>
            <p:cNvPr id="220" name="Google Shape;220;p16"/>
            <p:cNvSpPr txBox="1"/>
            <p:nvPr/>
          </p:nvSpPr>
          <p:spPr>
            <a:xfrm>
              <a:off x="19091" y="-9525"/>
              <a:ext cx="11618100" cy="71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500" u="none" cap="none" strike="noStrike">
                  <a:solidFill>
                    <a:srgbClr val="1836B2"/>
                  </a:solidFill>
                  <a:latin typeface="Fira Sans Black"/>
                  <a:ea typeface="Fira Sans Black"/>
                  <a:cs typeface="Fira Sans Black"/>
                  <a:sym typeface="Fira Sans Black"/>
                </a:rPr>
                <a:t>Step 2 </a:t>
              </a:r>
              <a:endParaRPr/>
            </a:p>
          </p:txBody>
        </p:sp>
      </p:grpSp>
      <p:grpSp>
        <p:nvGrpSpPr>
          <p:cNvPr id="221" name="Google Shape;221;p16"/>
          <p:cNvGrpSpPr/>
          <p:nvPr/>
        </p:nvGrpSpPr>
        <p:grpSpPr>
          <a:xfrm>
            <a:off x="2685026" y="6776700"/>
            <a:ext cx="13156179" cy="982035"/>
            <a:chOff x="-14" y="-9525"/>
            <a:chExt cx="16294500" cy="1309380"/>
          </a:xfrm>
        </p:grpSpPr>
        <p:sp>
          <p:nvSpPr>
            <p:cNvPr id="222" name="Google Shape;222;p16"/>
            <p:cNvSpPr txBox="1"/>
            <p:nvPr/>
          </p:nvSpPr>
          <p:spPr>
            <a:xfrm>
              <a:off x="-14" y="786855"/>
              <a:ext cx="16294500" cy="5130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latin typeface="Fira Sans Light"/>
                  <a:ea typeface="Fira Sans Light"/>
                  <a:cs typeface="Fira Sans Light"/>
                  <a:sym typeface="Fira Sans Light"/>
                </a:rPr>
                <a:t>Xây dựng knowledge graph và thực hiện truy vấn cho từng sheet tương ứng.</a:t>
              </a:r>
              <a:endParaRPr/>
            </a:p>
          </p:txBody>
        </p:sp>
        <p:sp>
          <p:nvSpPr>
            <p:cNvPr id="223" name="Google Shape;223;p16"/>
            <p:cNvSpPr txBox="1"/>
            <p:nvPr/>
          </p:nvSpPr>
          <p:spPr>
            <a:xfrm>
              <a:off x="19083" y="-9525"/>
              <a:ext cx="4523400" cy="71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500" u="none" cap="none" strike="noStrike">
                  <a:solidFill>
                    <a:srgbClr val="1836B2"/>
                  </a:solidFill>
                  <a:latin typeface="Fira Sans Black"/>
                  <a:ea typeface="Fira Sans Black"/>
                  <a:cs typeface="Fira Sans Black"/>
                  <a:sym typeface="Fira Sans Black"/>
                </a:rPr>
                <a:t>Step 3</a:t>
              </a:r>
              <a:endParaRPr/>
            </a:p>
          </p:txBody>
        </p:sp>
      </p:grpSp>
      <p:sp>
        <p:nvSpPr>
          <p:cNvPr id="224" name="Google Shape;224;p16"/>
          <p:cNvSpPr/>
          <p:nvPr/>
        </p:nvSpPr>
        <p:spPr>
          <a:xfrm rot="10800000">
            <a:off x="1337925" y="3024690"/>
            <a:ext cx="449694" cy="389477"/>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a:ln>
            <a:noFill/>
          </a:ln>
        </p:spPr>
      </p:sp>
      <p:sp>
        <p:nvSpPr>
          <p:cNvPr id="225" name="Google Shape;225;p16"/>
          <p:cNvSpPr/>
          <p:nvPr/>
        </p:nvSpPr>
        <p:spPr>
          <a:xfrm rot="5400000">
            <a:off x="1133711" y="4140431"/>
            <a:ext cx="865071" cy="89453"/>
          </a:xfrm>
          <a:custGeom>
            <a:rect b="b" l="l" r="r" t="t"/>
            <a:pathLst>
              <a:path extrusionOk="0" h="89453" w="865071">
                <a:moveTo>
                  <a:pt x="0" y="0"/>
                </a:moveTo>
                <a:lnTo>
                  <a:pt x="865071" y="0"/>
                </a:lnTo>
                <a:lnTo>
                  <a:pt x="865071" y="89453"/>
                </a:lnTo>
                <a:lnTo>
                  <a:pt x="0" y="89453"/>
                </a:lnTo>
                <a:lnTo>
                  <a:pt x="0" y="0"/>
                </a:lnTo>
                <a:close/>
              </a:path>
            </a:pathLst>
          </a:custGeom>
          <a:blipFill rotWithShape="1">
            <a:blip r:embed="rId3">
              <a:alphaModFix/>
            </a:blip>
            <a:stretch>
              <a:fillRect b="-1140848" l="-222299" r="-41469" t="0"/>
            </a:stretch>
          </a:blipFill>
          <a:ln>
            <a:noFill/>
          </a:ln>
        </p:spPr>
      </p:sp>
      <p:sp>
        <p:nvSpPr>
          <p:cNvPr id="226" name="Google Shape;226;p16"/>
          <p:cNvSpPr/>
          <p:nvPr/>
        </p:nvSpPr>
        <p:spPr>
          <a:xfrm rot="10800000">
            <a:off x="1337925" y="4950129"/>
            <a:ext cx="449694" cy="389477"/>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a:ln>
            <a:noFill/>
          </a:ln>
        </p:spPr>
      </p:sp>
      <p:sp>
        <p:nvSpPr>
          <p:cNvPr id="227" name="Google Shape;227;p16"/>
          <p:cNvSpPr/>
          <p:nvPr/>
        </p:nvSpPr>
        <p:spPr>
          <a:xfrm rot="10800000">
            <a:off x="1337925" y="6875567"/>
            <a:ext cx="449694" cy="389477"/>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a:ln>
            <a:noFill/>
          </a:ln>
        </p:spPr>
      </p:sp>
      <p:sp>
        <p:nvSpPr>
          <p:cNvPr id="228" name="Google Shape;228;p16"/>
          <p:cNvSpPr/>
          <p:nvPr/>
        </p:nvSpPr>
        <p:spPr>
          <a:xfrm>
            <a:off x="680652" y="9515874"/>
            <a:ext cx="16926696" cy="1542251"/>
          </a:xfrm>
          <a:custGeom>
            <a:rect b="b" l="l" r="r" t="t"/>
            <a:pathLst>
              <a:path extrusionOk="0"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A066CB"/>
          </a:solidFill>
          <a:ln>
            <a:noFill/>
          </a:ln>
        </p:spPr>
      </p:sp>
      <p:sp>
        <p:nvSpPr>
          <p:cNvPr id="229" name="Google Shape;229;p16"/>
          <p:cNvSpPr/>
          <p:nvPr/>
        </p:nvSpPr>
        <p:spPr>
          <a:xfrm>
            <a:off x="1337929" y="1028700"/>
            <a:ext cx="1098500" cy="627207"/>
          </a:xfrm>
          <a:custGeom>
            <a:rect b="b" l="l" r="r" t="t"/>
            <a:pathLst>
              <a:path extrusionOk="0" h="627207" w="1098500">
                <a:moveTo>
                  <a:pt x="0" y="0"/>
                </a:moveTo>
                <a:lnTo>
                  <a:pt x="1098500" y="0"/>
                </a:lnTo>
                <a:lnTo>
                  <a:pt x="1098500" y="627207"/>
                </a:lnTo>
                <a:lnTo>
                  <a:pt x="0" y="627207"/>
                </a:lnTo>
                <a:lnTo>
                  <a:pt x="0" y="0"/>
                </a:lnTo>
                <a:close/>
              </a:path>
            </a:pathLst>
          </a:custGeom>
          <a:blipFill rotWithShape="1">
            <a:blip r:embed="rId4">
              <a:alphaModFix/>
            </a:blip>
            <a:stretch>
              <a:fillRect b="0" l="0" r="0" t="-51572"/>
            </a:stretch>
          </a:blipFill>
          <a:ln>
            <a:noFill/>
          </a:ln>
        </p:spPr>
      </p:sp>
      <p:cxnSp>
        <p:nvCxnSpPr>
          <p:cNvPr id="230" name="Google Shape;230;p16"/>
          <p:cNvCxnSpPr/>
          <p:nvPr/>
        </p:nvCxnSpPr>
        <p:spPr>
          <a:xfrm rot="-5400000">
            <a:off x="1133647" y="6072432"/>
            <a:ext cx="865200" cy="0"/>
          </a:xfrm>
          <a:prstGeom prst="straightConnector1">
            <a:avLst/>
          </a:prstGeom>
          <a:noFill/>
          <a:ln cap="rnd" cmpd="sng" w="76200">
            <a:solidFill>
              <a:srgbClr val="86C7ED"/>
            </a:solidFill>
            <a:prstDash val="dot"/>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5ae1a6111a_0_48"/>
          <p:cNvSpPr txBox="1"/>
          <p:nvPr/>
        </p:nvSpPr>
        <p:spPr>
          <a:xfrm>
            <a:off x="597788" y="1444393"/>
            <a:ext cx="5167800" cy="10773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lang="en-US" sz="6999">
                <a:solidFill>
                  <a:srgbClr val="1836B2"/>
                </a:solidFill>
                <a:latin typeface="Fira Sans Medium"/>
                <a:ea typeface="Fira Sans Medium"/>
                <a:cs typeface="Fira Sans Medium"/>
                <a:sym typeface="Fira Sans Medium"/>
              </a:rPr>
              <a:t>Step 3</a:t>
            </a:r>
            <a:endParaRPr/>
          </a:p>
        </p:txBody>
      </p:sp>
      <p:grpSp>
        <p:nvGrpSpPr>
          <p:cNvPr id="236" name="Google Shape;236;g25ae1a6111a_0_48"/>
          <p:cNvGrpSpPr/>
          <p:nvPr/>
        </p:nvGrpSpPr>
        <p:grpSpPr>
          <a:xfrm>
            <a:off x="597792" y="2985021"/>
            <a:ext cx="3779614" cy="5989100"/>
            <a:chOff x="5508657" y="898542"/>
            <a:chExt cx="8835002" cy="7985467"/>
          </a:xfrm>
        </p:grpSpPr>
        <p:sp>
          <p:nvSpPr>
            <p:cNvPr id="237" name="Google Shape;237;g25ae1a6111a_0_48"/>
            <p:cNvSpPr txBox="1"/>
            <p:nvPr/>
          </p:nvSpPr>
          <p:spPr>
            <a:xfrm>
              <a:off x="5508657" y="2234508"/>
              <a:ext cx="8835000" cy="6649500"/>
            </a:xfrm>
            <a:prstGeom prst="rect">
              <a:avLst/>
            </a:prstGeom>
            <a:noFill/>
            <a:ln>
              <a:noFill/>
            </a:ln>
          </p:spPr>
          <p:txBody>
            <a:bodyPr anchorCtr="0" anchor="t" bIns="0" lIns="0" spcFirstLastPara="1" rIns="0" wrap="square" tIns="0">
              <a:spAutoFit/>
            </a:bodyPr>
            <a:lstStyle/>
            <a:p>
              <a:pPr indent="-419100" lvl="0" marL="457200" marR="0" rtl="0" algn="l">
                <a:lnSpc>
                  <a:spcPct val="140000"/>
                </a:lnSpc>
                <a:spcBef>
                  <a:spcPts val="0"/>
                </a:spcBef>
                <a:spcAft>
                  <a:spcPts val="0"/>
                </a:spcAft>
                <a:buSzPts val="3000"/>
                <a:buFont typeface="Fira Sans Light"/>
                <a:buChar char="-"/>
              </a:pPr>
              <a:r>
                <a:rPr lang="en-US" sz="3000">
                  <a:latin typeface="Fira Sans Light"/>
                  <a:ea typeface="Fira Sans Light"/>
                  <a:cs typeface="Fira Sans Light"/>
                  <a:sym typeface="Fira Sans Light"/>
                </a:rPr>
                <a:t>Xây dựng các Node </a:t>
              </a:r>
              <a:endParaRPr sz="3000">
                <a:latin typeface="Fira Sans Light"/>
                <a:ea typeface="Fira Sans Light"/>
                <a:cs typeface="Fira Sans Light"/>
                <a:sym typeface="Fira Sans Light"/>
              </a:endParaRPr>
            </a:p>
            <a:p>
              <a:pPr indent="-419100" lvl="0" marL="914400" marR="0" rtl="0" algn="l">
                <a:lnSpc>
                  <a:spcPct val="140000"/>
                </a:lnSpc>
                <a:spcBef>
                  <a:spcPts val="0"/>
                </a:spcBef>
                <a:spcAft>
                  <a:spcPts val="0"/>
                </a:spcAft>
                <a:buSzPts val="3000"/>
                <a:buFont typeface="Fira Sans Light"/>
                <a:buChar char="❏"/>
              </a:pPr>
              <a:r>
                <a:rPr lang="en-US" sz="3000">
                  <a:latin typeface="Fira Sans Light"/>
                  <a:ea typeface="Fira Sans Light"/>
                  <a:cs typeface="Fira Sans Light"/>
                  <a:sym typeface="Fira Sans Light"/>
                </a:rPr>
                <a:t>definition</a:t>
              </a:r>
              <a:endParaRPr sz="3000">
                <a:latin typeface="Fira Sans Light"/>
                <a:ea typeface="Fira Sans Light"/>
                <a:cs typeface="Fira Sans Light"/>
                <a:sym typeface="Fira Sans Light"/>
              </a:endParaRPr>
            </a:p>
            <a:p>
              <a:pPr indent="-419100" lvl="0" marL="914400" marR="0" rtl="0" algn="l">
                <a:lnSpc>
                  <a:spcPct val="140000"/>
                </a:lnSpc>
                <a:spcBef>
                  <a:spcPts val="0"/>
                </a:spcBef>
                <a:spcAft>
                  <a:spcPts val="0"/>
                </a:spcAft>
                <a:buSzPts val="3000"/>
                <a:buFont typeface="Fira Sans Light"/>
                <a:buChar char="❏"/>
              </a:pPr>
              <a:r>
                <a:rPr lang="en-US" sz="3000">
                  <a:latin typeface="Fira Sans Light"/>
                  <a:ea typeface="Fira Sans Light"/>
                  <a:cs typeface="Fira Sans Light"/>
                  <a:sym typeface="Fira Sans Light"/>
                </a:rPr>
                <a:t>content</a:t>
              </a:r>
              <a:endParaRPr sz="3000">
                <a:latin typeface="Fira Sans Light"/>
                <a:ea typeface="Fira Sans Light"/>
                <a:cs typeface="Fira Sans Light"/>
                <a:sym typeface="Fira Sans Light"/>
              </a:endParaRPr>
            </a:p>
            <a:p>
              <a:pPr indent="-419100" lvl="0" marL="914400" marR="0" rtl="0" algn="l">
                <a:lnSpc>
                  <a:spcPct val="140000"/>
                </a:lnSpc>
                <a:spcBef>
                  <a:spcPts val="0"/>
                </a:spcBef>
                <a:spcAft>
                  <a:spcPts val="0"/>
                </a:spcAft>
                <a:buSzPts val="3000"/>
                <a:buFont typeface="Fira Sans Light"/>
                <a:buChar char="❏"/>
              </a:pPr>
              <a:r>
                <a:rPr lang="en-US" sz="3000">
                  <a:latin typeface="Fira Sans Light"/>
                  <a:ea typeface="Fira Sans Light"/>
                  <a:cs typeface="Fira Sans Light"/>
                  <a:sym typeface="Fira Sans Light"/>
                </a:rPr>
                <a:t>rule</a:t>
              </a:r>
              <a:endParaRPr sz="3000">
                <a:latin typeface="Fira Sans Light"/>
                <a:ea typeface="Fira Sans Light"/>
                <a:cs typeface="Fira Sans Light"/>
                <a:sym typeface="Fira Sans Light"/>
              </a:endParaRPr>
            </a:p>
            <a:p>
              <a:pPr indent="-419100" lvl="0" marL="914400" marR="0" rtl="0" algn="l">
                <a:lnSpc>
                  <a:spcPct val="140000"/>
                </a:lnSpc>
                <a:spcBef>
                  <a:spcPts val="0"/>
                </a:spcBef>
                <a:spcAft>
                  <a:spcPts val="0"/>
                </a:spcAft>
                <a:buSzPts val="3000"/>
                <a:buFont typeface="Fira Sans Light"/>
                <a:buChar char="❏"/>
              </a:pPr>
              <a:r>
                <a:rPr lang="en-US" sz="3000">
                  <a:latin typeface="Fira Sans Light"/>
                  <a:ea typeface="Fira Sans Light"/>
                  <a:cs typeface="Fira Sans Light"/>
                  <a:sym typeface="Fira Sans Light"/>
                </a:rPr>
                <a:t>key_phrases</a:t>
              </a:r>
              <a:endParaRPr sz="3000">
                <a:latin typeface="Fira Sans Light"/>
                <a:ea typeface="Fira Sans Light"/>
                <a:cs typeface="Fira Sans Light"/>
                <a:sym typeface="Fira Sans Light"/>
              </a:endParaRPr>
            </a:p>
            <a:p>
              <a:pPr indent="-419100" lvl="0" marL="457200" marR="0" rtl="0" algn="l">
                <a:lnSpc>
                  <a:spcPct val="140000"/>
                </a:lnSpc>
                <a:spcBef>
                  <a:spcPts val="0"/>
                </a:spcBef>
                <a:spcAft>
                  <a:spcPts val="0"/>
                </a:spcAft>
                <a:buSzPts val="3000"/>
                <a:buFont typeface="Fira Sans Light"/>
                <a:buChar char="-"/>
              </a:pPr>
              <a:r>
                <a:rPr lang="en-US" sz="3000">
                  <a:latin typeface="Fira Sans Light"/>
                  <a:ea typeface="Fira Sans Light"/>
                  <a:cs typeface="Fira Sans Light"/>
                  <a:sym typeface="Fira Sans Light"/>
                </a:rPr>
                <a:t>Xây dựng các Edge (key_phrase và definition)</a:t>
              </a:r>
              <a:endParaRPr sz="3000">
                <a:latin typeface="Fira Sans Light"/>
                <a:ea typeface="Fira Sans Light"/>
                <a:cs typeface="Fira Sans Light"/>
                <a:sym typeface="Fira Sans Light"/>
              </a:endParaRPr>
            </a:p>
          </p:txBody>
        </p:sp>
        <p:sp>
          <p:nvSpPr>
            <p:cNvPr id="238" name="Google Shape;238;g25ae1a6111a_0_48"/>
            <p:cNvSpPr txBox="1"/>
            <p:nvPr/>
          </p:nvSpPr>
          <p:spPr>
            <a:xfrm>
              <a:off x="5508659" y="898542"/>
              <a:ext cx="8835000" cy="71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3500">
                  <a:solidFill>
                    <a:srgbClr val="1836B2"/>
                  </a:solidFill>
                  <a:latin typeface="Fira Sans Black"/>
                  <a:ea typeface="Fira Sans Black"/>
                  <a:cs typeface="Fira Sans Black"/>
                  <a:sym typeface="Fira Sans Black"/>
                </a:rPr>
                <a:t>Build Graph</a:t>
              </a:r>
              <a:endParaRPr/>
            </a:p>
          </p:txBody>
        </p:sp>
      </p:grpSp>
      <p:pic>
        <p:nvPicPr>
          <p:cNvPr id="239" name="Google Shape;239;g25ae1a6111a_0_48"/>
          <p:cNvPicPr preferRelativeResize="0"/>
          <p:nvPr/>
        </p:nvPicPr>
        <p:blipFill>
          <a:blip r:embed="rId3">
            <a:alphaModFix/>
          </a:blip>
          <a:stretch>
            <a:fillRect/>
          </a:stretch>
        </p:blipFill>
        <p:spPr>
          <a:xfrm>
            <a:off x="4572000" y="2521700"/>
            <a:ext cx="13024901" cy="70972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25ae1a6111a_0_75"/>
          <p:cNvSpPr txBox="1"/>
          <p:nvPr/>
        </p:nvSpPr>
        <p:spPr>
          <a:xfrm>
            <a:off x="1443663" y="1444393"/>
            <a:ext cx="5167800" cy="10773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lang="en-US" sz="6999">
                <a:solidFill>
                  <a:srgbClr val="1836B2"/>
                </a:solidFill>
                <a:latin typeface="Fira Sans Medium"/>
                <a:ea typeface="Fira Sans Medium"/>
                <a:cs typeface="Fira Sans Medium"/>
                <a:sym typeface="Fira Sans Medium"/>
              </a:rPr>
              <a:t>Step 3</a:t>
            </a:r>
            <a:endParaRPr/>
          </a:p>
        </p:txBody>
      </p:sp>
      <p:sp>
        <p:nvSpPr>
          <p:cNvPr id="245" name="Google Shape;245;g25ae1a6111a_0_75"/>
          <p:cNvSpPr/>
          <p:nvPr/>
        </p:nvSpPr>
        <p:spPr>
          <a:xfrm flipH="1">
            <a:off x="-2053973" y="6868687"/>
            <a:ext cx="8370405" cy="4779226"/>
          </a:xfrm>
          <a:custGeom>
            <a:rect b="b" l="l" r="r" t="t"/>
            <a:pathLst>
              <a:path extrusionOk="0" h="4779226" w="8370405">
                <a:moveTo>
                  <a:pt x="8370405" y="0"/>
                </a:moveTo>
                <a:lnTo>
                  <a:pt x="0" y="0"/>
                </a:lnTo>
                <a:lnTo>
                  <a:pt x="0" y="4779226"/>
                </a:lnTo>
                <a:lnTo>
                  <a:pt x="8370405" y="4779226"/>
                </a:lnTo>
                <a:lnTo>
                  <a:pt x="8370405" y="0"/>
                </a:lnTo>
                <a:close/>
              </a:path>
            </a:pathLst>
          </a:custGeom>
          <a:blipFill rotWithShape="1">
            <a:blip r:embed="rId3">
              <a:alphaModFix/>
            </a:blip>
            <a:stretch>
              <a:fillRect b="0" l="0" r="0" t="-51567"/>
            </a:stretch>
          </a:blipFill>
          <a:ln>
            <a:noFill/>
          </a:ln>
        </p:spPr>
      </p:sp>
      <p:grpSp>
        <p:nvGrpSpPr>
          <p:cNvPr id="246" name="Google Shape;246;g25ae1a6111a_0_75"/>
          <p:cNvGrpSpPr/>
          <p:nvPr/>
        </p:nvGrpSpPr>
        <p:grpSpPr>
          <a:xfrm>
            <a:off x="4889749" y="2668962"/>
            <a:ext cx="11788541" cy="4199725"/>
            <a:chOff x="0" y="186808"/>
            <a:chExt cx="8835000" cy="5599633"/>
          </a:xfrm>
        </p:grpSpPr>
        <p:sp>
          <p:nvSpPr>
            <p:cNvPr id="247" name="Google Shape;247;g25ae1a6111a_0_75"/>
            <p:cNvSpPr txBox="1"/>
            <p:nvPr/>
          </p:nvSpPr>
          <p:spPr>
            <a:xfrm>
              <a:off x="0" y="1722942"/>
              <a:ext cx="8835000" cy="4063500"/>
            </a:xfrm>
            <a:prstGeom prst="rect">
              <a:avLst/>
            </a:prstGeom>
            <a:noFill/>
            <a:ln>
              <a:noFill/>
            </a:ln>
          </p:spPr>
          <p:txBody>
            <a:bodyPr anchorCtr="0" anchor="t" bIns="0" lIns="0" spcFirstLastPara="1" rIns="0" wrap="square" tIns="0">
              <a:spAutoFit/>
            </a:bodyPr>
            <a:lstStyle/>
            <a:p>
              <a:pPr indent="-419100" lvl="0" marL="457200" marR="0" rtl="0" algn="just">
                <a:lnSpc>
                  <a:spcPct val="140000"/>
                </a:lnSpc>
                <a:spcBef>
                  <a:spcPts val="0"/>
                </a:spcBef>
                <a:spcAft>
                  <a:spcPts val="0"/>
                </a:spcAft>
                <a:buSzPts val="3000"/>
                <a:buFont typeface="Fira Sans Light"/>
                <a:buChar char="-"/>
              </a:pPr>
              <a:r>
                <a:rPr lang="en-US" sz="3000">
                  <a:latin typeface="Fira Sans Light"/>
                  <a:ea typeface="Fira Sans Light"/>
                  <a:cs typeface="Fira Sans Light"/>
                  <a:sym typeface="Fira Sans Light"/>
                </a:rPr>
                <a:t>Tìm các node trong graph liên quan đến các từ trong câu hỏi.</a:t>
              </a:r>
              <a:endParaRPr sz="3000">
                <a:latin typeface="Fira Sans Light"/>
                <a:ea typeface="Fira Sans Light"/>
                <a:cs typeface="Fira Sans Light"/>
                <a:sym typeface="Fira Sans Light"/>
              </a:endParaRPr>
            </a:p>
            <a:p>
              <a:pPr indent="-419100" lvl="0" marL="457200" marR="0" rtl="0" algn="just">
                <a:lnSpc>
                  <a:spcPct val="140000"/>
                </a:lnSpc>
                <a:spcBef>
                  <a:spcPts val="0"/>
                </a:spcBef>
                <a:spcAft>
                  <a:spcPts val="0"/>
                </a:spcAft>
                <a:buSzPts val="3000"/>
                <a:buFont typeface="Fira Sans Light"/>
                <a:buChar char="-"/>
              </a:pPr>
              <a:r>
                <a:rPr lang="en-US" sz="3000">
                  <a:latin typeface="Fira Sans Light"/>
                  <a:ea typeface="Fira Sans Light"/>
                  <a:cs typeface="Fira Sans Light"/>
                  <a:sym typeface="Fira Sans Light"/>
                </a:rPr>
                <a:t>Tìm node có độ tương đồng lớn nhất giữa câu hỏi và các node trên bằng cách dùng phương pháp tương đồng jaccard</a:t>
              </a:r>
              <a:r>
                <a:rPr lang="en-US" sz="3000">
                  <a:solidFill>
                    <a:schemeClr val="dk1"/>
                  </a:solidFill>
                  <a:latin typeface="Fira Sans Light"/>
                  <a:ea typeface="Fira Sans Light"/>
                  <a:cs typeface="Fira Sans Light"/>
                  <a:sym typeface="Fira Sans Light"/>
                </a:rPr>
                <a:t>.</a:t>
              </a:r>
              <a:endParaRPr sz="3000">
                <a:solidFill>
                  <a:schemeClr val="dk1"/>
                </a:solidFill>
                <a:latin typeface="Fira Sans Light"/>
                <a:ea typeface="Fira Sans Light"/>
                <a:cs typeface="Fira Sans Light"/>
                <a:sym typeface="Fira Sans Light"/>
              </a:endParaRPr>
            </a:p>
            <a:p>
              <a:pPr indent="-419100" lvl="0" marL="457200" marR="0" rtl="0" algn="just">
                <a:lnSpc>
                  <a:spcPct val="140000"/>
                </a:lnSpc>
                <a:spcBef>
                  <a:spcPts val="0"/>
                </a:spcBef>
                <a:spcAft>
                  <a:spcPts val="0"/>
                </a:spcAft>
                <a:buClr>
                  <a:schemeClr val="dk1"/>
                </a:buClr>
                <a:buSzPts val="3000"/>
                <a:buFont typeface="Fira Sans Light"/>
                <a:buChar char="-"/>
              </a:pPr>
              <a:r>
                <a:rPr lang="en-US" sz="3000">
                  <a:solidFill>
                    <a:schemeClr val="dk1"/>
                  </a:solidFill>
                  <a:latin typeface="Fira Sans Light"/>
                  <a:ea typeface="Fira Sans Light"/>
                  <a:cs typeface="Fira Sans Light"/>
                  <a:sym typeface="Fira Sans Light"/>
                </a:rPr>
                <a:t>Nếu tìm được, in ra nội dung chi tiết. Ngược lại, hiển thị không tìm thấy câu trả lời.</a:t>
              </a:r>
              <a:endParaRPr sz="3000">
                <a:solidFill>
                  <a:schemeClr val="dk1"/>
                </a:solidFill>
                <a:latin typeface="Fira Sans Light"/>
                <a:ea typeface="Fira Sans Light"/>
                <a:cs typeface="Fira Sans Light"/>
                <a:sym typeface="Fira Sans Light"/>
              </a:endParaRPr>
            </a:p>
          </p:txBody>
        </p:sp>
        <p:sp>
          <p:nvSpPr>
            <p:cNvPr id="248" name="Google Shape;248;g25ae1a6111a_0_75"/>
            <p:cNvSpPr txBox="1"/>
            <p:nvPr/>
          </p:nvSpPr>
          <p:spPr>
            <a:xfrm>
              <a:off x="0" y="186808"/>
              <a:ext cx="8835000" cy="71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1836B2"/>
                  </a:solidFill>
                  <a:latin typeface="Fira Sans Black"/>
                  <a:ea typeface="Fira Sans Black"/>
                  <a:cs typeface="Fira Sans Black"/>
                  <a:sym typeface="Fira Sans Black"/>
                </a:rPr>
                <a:t>Query Graph</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066CB"/>
        </a:solidFill>
      </p:bgPr>
    </p:bg>
    <p:spTree>
      <p:nvGrpSpPr>
        <p:cNvPr id="252" name="Shape 252"/>
        <p:cNvGrpSpPr/>
        <p:nvPr/>
      </p:nvGrpSpPr>
      <p:grpSpPr>
        <a:xfrm>
          <a:off x="0" y="0"/>
          <a:ext cx="0" cy="0"/>
          <a:chOff x="0" y="0"/>
          <a:chExt cx="0" cy="0"/>
        </a:xfrm>
      </p:grpSpPr>
      <p:sp>
        <p:nvSpPr>
          <p:cNvPr id="253" name="Google Shape;253;g25b058fa86f_1_27"/>
          <p:cNvSpPr txBox="1"/>
          <p:nvPr/>
        </p:nvSpPr>
        <p:spPr>
          <a:xfrm>
            <a:off x="9535806" y="4817249"/>
            <a:ext cx="7218600" cy="1539000"/>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1" lang="en-US" sz="9999">
                <a:solidFill>
                  <a:srgbClr val="FFFFFF"/>
                </a:solidFill>
                <a:latin typeface="Fira Sans SemiBold"/>
                <a:ea typeface="Fira Sans SemiBold"/>
                <a:cs typeface="Fira Sans SemiBold"/>
                <a:sym typeface="Fira Sans SemiBold"/>
              </a:rPr>
              <a:t>DEMO</a:t>
            </a:r>
            <a:endParaRPr/>
          </a:p>
        </p:txBody>
      </p:sp>
      <p:sp>
        <p:nvSpPr>
          <p:cNvPr id="254" name="Google Shape;254;g25b058fa86f_1_27"/>
          <p:cNvSpPr/>
          <p:nvPr/>
        </p:nvSpPr>
        <p:spPr>
          <a:xfrm>
            <a:off x="-5350229" y="-680491"/>
            <a:ext cx="11776710" cy="10198100"/>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solidFill>
            <a:srgbClr val="000000">
              <a:alpha val="60000"/>
            </a:srgbClr>
          </a:solidFill>
          <a:ln>
            <a:noFill/>
          </a:ln>
        </p:spPr>
      </p:sp>
      <p:sp>
        <p:nvSpPr>
          <p:cNvPr id="255" name="Google Shape;255;g25b058fa86f_1_27"/>
          <p:cNvSpPr/>
          <p:nvPr/>
        </p:nvSpPr>
        <p:spPr>
          <a:xfrm>
            <a:off x="3013275" y="9517600"/>
            <a:ext cx="15938849" cy="1544479"/>
          </a:xfrm>
          <a:custGeom>
            <a:rect b="b" l="l" r="r" t="t"/>
            <a:pathLst>
              <a:path extrusionOk="0" h="5372100" w="53129495">
                <a:moveTo>
                  <a:pt x="51578821" y="0"/>
                </a:moveTo>
                <a:lnTo>
                  <a:pt x="1550670" y="0"/>
                </a:lnTo>
                <a:lnTo>
                  <a:pt x="0" y="2686050"/>
                </a:lnTo>
                <a:lnTo>
                  <a:pt x="1550670" y="5372100"/>
                </a:lnTo>
                <a:lnTo>
                  <a:pt x="51578824" y="5372100"/>
                </a:lnTo>
                <a:lnTo>
                  <a:pt x="53129495" y="2686050"/>
                </a:lnTo>
                <a:lnTo>
                  <a:pt x="51578821" y="0"/>
                </a:lnTo>
                <a:close/>
              </a:path>
            </a:pathLst>
          </a:custGeom>
          <a:solidFill>
            <a:srgbClr val="FFFFFF"/>
          </a:solidFill>
          <a:ln>
            <a:noFill/>
          </a:ln>
        </p:spPr>
      </p:sp>
      <p:sp>
        <p:nvSpPr>
          <p:cNvPr id="256" name="Google Shape;256;g25b058fa86f_1_27"/>
          <p:cNvSpPr/>
          <p:nvPr/>
        </p:nvSpPr>
        <p:spPr>
          <a:xfrm>
            <a:off x="16160800" y="1028700"/>
            <a:ext cx="1098500" cy="627207"/>
          </a:xfrm>
          <a:custGeom>
            <a:rect b="b" l="l" r="r" t="t"/>
            <a:pathLst>
              <a:path extrusionOk="0" h="627207" w="1098500">
                <a:moveTo>
                  <a:pt x="0" y="0"/>
                </a:moveTo>
                <a:lnTo>
                  <a:pt x="1098500" y="0"/>
                </a:lnTo>
                <a:lnTo>
                  <a:pt x="1098500" y="627207"/>
                </a:lnTo>
                <a:lnTo>
                  <a:pt x="0" y="627207"/>
                </a:lnTo>
                <a:lnTo>
                  <a:pt x="0" y="0"/>
                </a:lnTo>
                <a:close/>
              </a:path>
            </a:pathLst>
          </a:custGeom>
          <a:blipFill rotWithShape="1">
            <a:blip r:embed="rId3">
              <a:alphaModFix/>
            </a:blip>
            <a:stretch>
              <a:fillRect b="0" l="0" r="0" t="-51567"/>
            </a:stretch>
          </a:blipFill>
          <a:ln>
            <a:noFill/>
          </a:ln>
        </p:spPr>
      </p:sp>
      <p:sp>
        <p:nvSpPr>
          <p:cNvPr id="257" name="Google Shape;257;g25b058fa86f_1_27"/>
          <p:cNvSpPr txBox="1"/>
          <p:nvPr/>
        </p:nvSpPr>
        <p:spPr>
          <a:xfrm>
            <a:off x="10470603" y="2774175"/>
            <a:ext cx="3295800" cy="1539000"/>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1" lang="en-US" sz="9999">
                <a:solidFill>
                  <a:srgbClr val="FFFFFF"/>
                </a:solidFill>
                <a:latin typeface="Fira Sans SemiBold"/>
                <a:ea typeface="Fira Sans SemiBold"/>
                <a:cs typeface="Fira Sans SemiBold"/>
                <a:sym typeface="Fira Sans SemiBold"/>
              </a:rPr>
              <a:t>04</a:t>
            </a:r>
            <a:endParaRPr/>
          </a:p>
        </p:txBody>
      </p:sp>
      <p:sp>
        <p:nvSpPr>
          <p:cNvPr id="258" name="Google Shape;258;g25b058fa86f_1_27"/>
          <p:cNvSpPr/>
          <p:nvPr/>
        </p:nvSpPr>
        <p:spPr>
          <a:xfrm>
            <a:off x="-3378501" y="1373025"/>
            <a:ext cx="8350758" cy="6091047"/>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solidFill>
            <a:srgbClr val="86C7ED">
              <a:alpha val="64709"/>
            </a:srgbClr>
          </a:solidFill>
          <a:ln>
            <a:noFill/>
          </a:ln>
        </p:spPr>
      </p:sp>
      <p:sp>
        <p:nvSpPr>
          <p:cNvPr id="259" name="Google Shape;259;g25b058fa86f_1_27"/>
          <p:cNvSpPr/>
          <p:nvPr/>
        </p:nvSpPr>
        <p:spPr>
          <a:xfrm>
            <a:off x="-2095274" y="2499450"/>
            <a:ext cx="5684939" cy="3838194"/>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solidFill>
            <a:srgbClr val="1836B2">
              <a:alpha val="64709"/>
            </a:srgbClr>
          </a:solidFill>
          <a:ln>
            <a:noFill/>
          </a:ln>
        </p:spPr>
      </p:sp>
      <p:sp>
        <p:nvSpPr>
          <p:cNvPr id="260" name="Google Shape;260;g25b058fa86f_1_27"/>
          <p:cNvSpPr/>
          <p:nvPr/>
        </p:nvSpPr>
        <p:spPr>
          <a:xfrm>
            <a:off x="-917200" y="3217950"/>
            <a:ext cx="3104769" cy="2401189"/>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solidFill>
            <a:schemeClr val="lt1"/>
          </a:solid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066CB"/>
        </a:solidFill>
      </p:bgPr>
    </p:bg>
    <p:spTree>
      <p:nvGrpSpPr>
        <p:cNvPr id="264" name="Shape 264"/>
        <p:cNvGrpSpPr/>
        <p:nvPr/>
      </p:nvGrpSpPr>
      <p:grpSpPr>
        <a:xfrm>
          <a:off x="0" y="0"/>
          <a:ext cx="0" cy="0"/>
          <a:chOff x="0" y="0"/>
          <a:chExt cx="0" cy="0"/>
        </a:xfrm>
      </p:grpSpPr>
      <p:grpSp>
        <p:nvGrpSpPr>
          <p:cNvPr id="265" name="Google Shape;265;p4"/>
          <p:cNvGrpSpPr/>
          <p:nvPr/>
        </p:nvGrpSpPr>
        <p:grpSpPr>
          <a:xfrm>
            <a:off x="351929" y="3963801"/>
            <a:ext cx="5743296" cy="1682508"/>
            <a:chOff x="1574481" y="2288009"/>
            <a:chExt cx="8887800" cy="2205122"/>
          </a:xfrm>
        </p:grpSpPr>
        <p:sp>
          <p:nvSpPr>
            <p:cNvPr id="266" name="Google Shape;266;p4"/>
            <p:cNvSpPr txBox="1"/>
            <p:nvPr/>
          </p:nvSpPr>
          <p:spPr>
            <a:xfrm>
              <a:off x="1574492" y="2288009"/>
              <a:ext cx="8649900" cy="1916400"/>
            </a:xfrm>
            <a:prstGeom prst="rect">
              <a:avLst/>
            </a:prstGeom>
            <a:noFill/>
            <a:ln cap="flat" cmpd="sng" w="9525">
              <a:solidFill>
                <a:schemeClr val="accent4"/>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1" lang="en-US" sz="9499">
                  <a:solidFill>
                    <a:srgbClr val="FFFFFF"/>
                  </a:solidFill>
                  <a:latin typeface="Fira Sans SemiBold"/>
                  <a:ea typeface="Fira Sans SemiBold"/>
                  <a:cs typeface="Fira Sans SemiBold"/>
                  <a:sym typeface="Fira Sans SemiBold"/>
                </a:rPr>
                <a:t>Sản phẩm</a:t>
              </a:r>
              <a:endParaRPr sz="900"/>
            </a:p>
          </p:txBody>
        </p:sp>
        <p:cxnSp>
          <p:nvCxnSpPr>
            <p:cNvPr id="267" name="Google Shape;267;p4"/>
            <p:cNvCxnSpPr/>
            <p:nvPr/>
          </p:nvCxnSpPr>
          <p:spPr>
            <a:xfrm flipH="1">
              <a:off x="1574481" y="4465531"/>
              <a:ext cx="8887800" cy="27600"/>
            </a:xfrm>
            <a:prstGeom prst="straightConnector1">
              <a:avLst/>
            </a:prstGeom>
            <a:noFill/>
            <a:ln cap="rnd" cmpd="sng" w="38100">
              <a:solidFill>
                <a:schemeClr val="lt1"/>
              </a:solidFill>
              <a:prstDash val="solid"/>
              <a:round/>
              <a:headEnd len="sm" w="sm" type="none"/>
              <a:tailEnd len="sm" w="sm" type="none"/>
            </a:ln>
          </p:spPr>
        </p:cxnSp>
      </p:grpSp>
      <p:pic>
        <p:nvPicPr>
          <p:cNvPr id="268" name="Google Shape;268;p4"/>
          <p:cNvPicPr preferRelativeResize="0"/>
          <p:nvPr/>
        </p:nvPicPr>
        <p:blipFill>
          <a:blip r:embed="rId3">
            <a:alphaModFix/>
          </a:blip>
          <a:stretch>
            <a:fillRect/>
          </a:stretch>
        </p:blipFill>
        <p:spPr>
          <a:xfrm>
            <a:off x="6483550" y="934025"/>
            <a:ext cx="11528177" cy="81201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4"/>
          <p:cNvSpPr/>
          <p:nvPr/>
        </p:nvSpPr>
        <p:spPr>
          <a:xfrm>
            <a:off x="3066775" y="2268100"/>
            <a:ext cx="12290700" cy="8019000"/>
          </a:xfrm>
          <a:prstGeom prst="rect">
            <a:avLst/>
          </a:prstGeom>
          <a:solidFill>
            <a:srgbClr val="B4A7D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txBox="1"/>
          <p:nvPr/>
        </p:nvSpPr>
        <p:spPr>
          <a:xfrm>
            <a:off x="1308486" y="426763"/>
            <a:ext cx="9483300" cy="10773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lang="en-US" sz="6999">
                <a:solidFill>
                  <a:srgbClr val="1836B2"/>
                </a:solidFill>
                <a:latin typeface="Fira Sans Medium"/>
                <a:ea typeface="Fira Sans Medium"/>
                <a:cs typeface="Fira Sans Medium"/>
                <a:sym typeface="Fira Sans Medium"/>
              </a:rPr>
              <a:t>Kết quả tra cứu</a:t>
            </a:r>
            <a:endParaRPr/>
          </a:p>
        </p:txBody>
      </p:sp>
      <p:sp>
        <p:nvSpPr>
          <p:cNvPr id="275" name="Google Shape;275;p14"/>
          <p:cNvSpPr/>
          <p:nvPr/>
        </p:nvSpPr>
        <p:spPr>
          <a:xfrm>
            <a:off x="12038446" y="-2647013"/>
            <a:ext cx="8370405" cy="4779226"/>
          </a:xfrm>
          <a:custGeom>
            <a:rect b="b" l="l" r="r" t="t"/>
            <a:pathLst>
              <a:path extrusionOk="0" h="4779226" w="8370405">
                <a:moveTo>
                  <a:pt x="0" y="0"/>
                </a:moveTo>
                <a:lnTo>
                  <a:pt x="8370405" y="0"/>
                </a:lnTo>
                <a:lnTo>
                  <a:pt x="8370405" y="4779226"/>
                </a:lnTo>
                <a:lnTo>
                  <a:pt x="0" y="4779226"/>
                </a:lnTo>
                <a:lnTo>
                  <a:pt x="0" y="0"/>
                </a:lnTo>
                <a:close/>
              </a:path>
            </a:pathLst>
          </a:custGeom>
          <a:blipFill rotWithShape="1">
            <a:blip r:embed="rId3">
              <a:alphaModFix/>
            </a:blip>
            <a:stretch>
              <a:fillRect b="0" l="0" r="0" t="-51572"/>
            </a:stretch>
          </a:blipFill>
          <a:ln>
            <a:noFill/>
          </a:ln>
        </p:spPr>
      </p:sp>
      <p:pic>
        <p:nvPicPr>
          <p:cNvPr id="276" name="Google Shape;276;p14"/>
          <p:cNvPicPr preferRelativeResize="0"/>
          <p:nvPr/>
        </p:nvPicPr>
        <p:blipFill>
          <a:blip r:embed="rId4">
            <a:alphaModFix/>
          </a:blip>
          <a:stretch>
            <a:fillRect/>
          </a:stretch>
        </p:blipFill>
        <p:spPr>
          <a:xfrm>
            <a:off x="4526850" y="3050575"/>
            <a:ext cx="9234300" cy="64540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25b108240e4_0_4"/>
          <p:cNvSpPr/>
          <p:nvPr/>
        </p:nvSpPr>
        <p:spPr>
          <a:xfrm>
            <a:off x="3066775" y="2268100"/>
            <a:ext cx="12290700" cy="8019000"/>
          </a:xfrm>
          <a:prstGeom prst="rect">
            <a:avLst/>
          </a:prstGeom>
          <a:solidFill>
            <a:srgbClr val="B4A7D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25b108240e4_0_4"/>
          <p:cNvSpPr txBox="1"/>
          <p:nvPr/>
        </p:nvSpPr>
        <p:spPr>
          <a:xfrm>
            <a:off x="1308486" y="426763"/>
            <a:ext cx="9483300" cy="10773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lang="en-US" sz="6999">
                <a:solidFill>
                  <a:srgbClr val="1836B2"/>
                </a:solidFill>
                <a:latin typeface="Fira Sans Medium"/>
                <a:ea typeface="Fira Sans Medium"/>
                <a:cs typeface="Fira Sans Medium"/>
                <a:sym typeface="Fira Sans Medium"/>
              </a:rPr>
              <a:t>Kết quả tra cứu</a:t>
            </a:r>
            <a:endParaRPr/>
          </a:p>
        </p:txBody>
      </p:sp>
      <p:sp>
        <p:nvSpPr>
          <p:cNvPr id="283" name="Google Shape;283;g25b108240e4_0_4"/>
          <p:cNvSpPr/>
          <p:nvPr/>
        </p:nvSpPr>
        <p:spPr>
          <a:xfrm>
            <a:off x="12038446" y="-2647013"/>
            <a:ext cx="8370405" cy="4779226"/>
          </a:xfrm>
          <a:custGeom>
            <a:rect b="b" l="l" r="r" t="t"/>
            <a:pathLst>
              <a:path extrusionOk="0" h="4779226" w="8370405">
                <a:moveTo>
                  <a:pt x="0" y="0"/>
                </a:moveTo>
                <a:lnTo>
                  <a:pt x="8370405" y="0"/>
                </a:lnTo>
                <a:lnTo>
                  <a:pt x="8370405" y="4779226"/>
                </a:lnTo>
                <a:lnTo>
                  <a:pt x="0" y="4779226"/>
                </a:lnTo>
                <a:lnTo>
                  <a:pt x="0" y="0"/>
                </a:lnTo>
                <a:close/>
              </a:path>
            </a:pathLst>
          </a:custGeom>
          <a:blipFill rotWithShape="1">
            <a:blip r:embed="rId3">
              <a:alphaModFix/>
            </a:blip>
            <a:stretch>
              <a:fillRect b="0" l="0" r="0" t="-51567"/>
            </a:stretch>
          </a:blipFill>
          <a:ln>
            <a:noFill/>
          </a:ln>
        </p:spPr>
      </p:sp>
      <p:pic>
        <p:nvPicPr>
          <p:cNvPr id="284" name="Google Shape;284;g25b108240e4_0_4"/>
          <p:cNvPicPr preferRelativeResize="0"/>
          <p:nvPr/>
        </p:nvPicPr>
        <p:blipFill>
          <a:blip r:embed="rId4">
            <a:alphaModFix/>
          </a:blip>
          <a:stretch>
            <a:fillRect/>
          </a:stretch>
        </p:blipFill>
        <p:spPr>
          <a:xfrm>
            <a:off x="4253633" y="3165596"/>
            <a:ext cx="9916976" cy="622400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25b108240e4_0_12"/>
          <p:cNvSpPr/>
          <p:nvPr/>
        </p:nvSpPr>
        <p:spPr>
          <a:xfrm>
            <a:off x="3066775" y="2268100"/>
            <a:ext cx="12290700" cy="7707600"/>
          </a:xfrm>
          <a:prstGeom prst="rect">
            <a:avLst/>
          </a:prstGeom>
          <a:solidFill>
            <a:srgbClr val="B4A7D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25b108240e4_0_12"/>
          <p:cNvSpPr txBox="1"/>
          <p:nvPr/>
        </p:nvSpPr>
        <p:spPr>
          <a:xfrm>
            <a:off x="1308486" y="426763"/>
            <a:ext cx="9483300" cy="10773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lang="en-US" sz="6999">
                <a:solidFill>
                  <a:srgbClr val="1836B2"/>
                </a:solidFill>
                <a:latin typeface="Fira Sans Medium"/>
                <a:ea typeface="Fira Sans Medium"/>
                <a:cs typeface="Fira Sans Medium"/>
                <a:sym typeface="Fira Sans Medium"/>
              </a:rPr>
              <a:t>Kết quả tra cứu</a:t>
            </a:r>
            <a:endParaRPr/>
          </a:p>
        </p:txBody>
      </p:sp>
      <p:sp>
        <p:nvSpPr>
          <p:cNvPr id="291" name="Google Shape;291;g25b108240e4_0_12"/>
          <p:cNvSpPr/>
          <p:nvPr/>
        </p:nvSpPr>
        <p:spPr>
          <a:xfrm>
            <a:off x="12038446" y="-2647013"/>
            <a:ext cx="8370405" cy="4779226"/>
          </a:xfrm>
          <a:custGeom>
            <a:rect b="b" l="l" r="r" t="t"/>
            <a:pathLst>
              <a:path extrusionOk="0" h="4779226" w="8370405">
                <a:moveTo>
                  <a:pt x="0" y="0"/>
                </a:moveTo>
                <a:lnTo>
                  <a:pt x="8370405" y="0"/>
                </a:lnTo>
                <a:lnTo>
                  <a:pt x="8370405" y="4779226"/>
                </a:lnTo>
                <a:lnTo>
                  <a:pt x="0" y="4779226"/>
                </a:lnTo>
                <a:lnTo>
                  <a:pt x="0" y="0"/>
                </a:lnTo>
                <a:close/>
              </a:path>
            </a:pathLst>
          </a:custGeom>
          <a:blipFill rotWithShape="1">
            <a:blip r:embed="rId3">
              <a:alphaModFix/>
            </a:blip>
            <a:stretch>
              <a:fillRect b="0" l="0" r="0" t="-51567"/>
            </a:stretch>
          </a:blipFill>
          <a:ln>
            <a:noFill/>
          </a:ln>
        </p:spPr>
      </p:sp>
      <p:pic>
        <p:nvPicPr>
          <p:cNvPr id="292" name="Google Shape;292;g25b108240e4_0_12"/>
          <p:cNvPicPr preferRelativeResize="0"/>
          <p:nvPr/>
        </p:nvPicPr>
        <p:blipFill rotWithShape="1">
          <a:blip r:embed="rId4">
            <a:alphaModFix/>
          </a:blip>
          <a:srcRect b="1530" l="0" r="0" t="-1530"/>
          <a:stretch/>
        </p:blipFill>
        <p:spPr>
          <a:xfrm>
            <a:off x="4781425" y="2528625"/>
            <a:ext cx="9066776" cy="6925550"/>
          </a:xfrm>
          <a:prstGeom prst="rect">
            <a:avLst/>
          </a:prstGeom>
          <a:noFill/>
          <a:ln cap="flat" cmpd="sng" w="9525">
            <a:solidFill>
              <a:srgbClr val="A066CB"/>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5b108240e4_0_20"/>
          <p:cNvSpPr/>
          <p:nvPr/>
        </p:nvSpPr>
        <p:spPr>
          <a:xfrm>
            <a:off x="490100" y="2079875"/>
            <a:ext cx="10682100" cy="75804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25b108240e4_0_20"/>
          <p:cNvSpPr txBox="1"/>
          <p:nvPr/>
        </p:nvSpPr>
        <p:spPr>
          <a:xfrm>
            <a:off x="11882600" y="3656025"/>
            <a:ext cx="5881500" cy="31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latin typeface="Calibri"/>
                <a:ea typeface="Calibri"/>
                <a:cs typeface="Calibri"/>
                <a:sym typeface="Calibri"/>
              </a:rPr>
              <a:t>Tuy nhiên hiện tại thì app chưa xử lí được tất cả những câu hỏi của người dùng. </a:t>
            </a:r>
            <a:endParaRPr sz="3600">
              <a:latin typeface="Calibri"/>
              <a:ea typeface="Calibri"/>
              <a:cs typeface="Calibri"/>
              <a:sym typeface="Calibri"/>
            </a:endParaRPr>
          </a:p>
        </p:txBody>
      </p:sp>
      <p:pic>
        <p:nvPicPr>
          <p:cNvPr id="299" name="Google Shape;299;g25b108240e4_0_20"/>
          <p:cNvPicPr preferRelativeResize="0"/>
          <p:nvPr/>
        </p:nvPicPr>
        <p:blipFill>
          <a:blip r:embed="rId3">
            <a:alphaModFix/>
          </a:blip>
          <a:stretch>
            <a:fillRect/>
          </a:stretch>
        </p:blipFill>
        <p:spPr>
          <a:xfrm>
            <a:off x="969225" y="2545475"/>
            <a:ext cx="9723876" cy="6445650"/>
          </a:xfrm>
          <a:prstGeom prst="rect">
            <a:avLst/>
          </a:prstGeom>
          <a:noFill/>
          <a:ln>
            <a:noFill/>
          </a:ln>
        </p:spPr>
      </p:pic>
      <p:sp>
        <p:nvSpPr>
          <p:cNvPr id="300" name="Google Shape;300;g25b108240e4_0_20"/>
          <p:cNvSpPr txBox="1"/>
          <p:nvPr/>
        </p:nvSpPr>
        <p:spPr>
          <a:xfrm>
            <a:off x="1308486" y="426763"/>
            <a:ext cx="9483300" cy="10773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lang="en-US" sz="6999">
                <a:solidFill>
                  <a:srgbClr val="1836B2"/>
                </a:solidFill>
                <a:latin typeface="Fira Sans Medium"/>
                <a:ea typeface="Fira Sans Medium"/>
                <a:cs typeface="Fira Sans Medium"/>
                <a:sym typeface="Fira Sans Medium"/>
              </a:rPr>
              <a:t>Kết quả tra cứu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
          <p:cNvSpPr txBox="1"/>
          <p:nvPr/>
        </p:nvSpPr>
        <p:spPr>
          <a:xfrm>
            <a:off x="1707623" y="1736072"/>
            <a:ext cx="11132400" cy="1539000"/>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1" lang="en-US" sz="9999">
                <a:solidFill>
                  <a:srgbClr val="1836B2"/>
                </a:solidFill>
                <a:latin typeface="Fira Sans SemiBold"/>
                <a:ea typeface="Fira Sans SemiBold"/>
                <a:cs typeface="Fira Sans SemiBold"/>
                <a:sym typeface="Fira Sans SemiBold"/>
              </a:rPr>
              <a:t>MỤC LỤC</a:t>
            </a:r>
            <a:endParaRPr/>
          </a:p>
        </p:txBody>
      </p:sp>
      <p:sp>
        <p:nvSpPr>
          <p:cNvPr id="102" name="Google Shape;102;p2"/>
          <p:cNvSpPr/>
          <p:nvPr/>
        </p:nvSpPr>
        <p:spPr>
          <a:xfrm>
            <a:off x="16160800" y="1188635"/>
            <a:ext cx="1098500" cy="627207"/>
          </a:xfrm>
          <a:custGeom>
            <a:rect b="b" l="l" r="r" t="t"/>
            <a:pathLst>
              <a:path extrusionOk="0" h="627207" w="1098500">
                <a:moveTo>
                  <a:pt x="0" y="0"/>
                </a:moveTo>
                <a:lnTo>
                  <a:pt x="1098500" y="0"/>
                </a:lnTo>
                <a:lnTo>
                  <a:pt x="1098500" y="627208"/>
                </a:lnTo>
                <a:lnTo>
                  <a:pt x="0" y="627208"/>
                </a:lnTo>
                <a:lnTo>
                  <a:pt x="0" y="0"/>
                </a:lnTo>
                <a:close/>
              </a:path>
            </a:pathLst>
          </a:custGeom>
          <a:blipFill rotWithShape="1">
            <a:blip r:embed="rId3">
              <a:alphaModFix/>
            </a:blip>
            <a:stretch>
              <a:fillRect b="0" l="0" r="0" t="-51572"/>
            </a:stretch>
          </a:blipFill>
          <a:ln>
            <a:noFill/>
          </a:ln>
        </p:spPr>
      </p:sp>
      <p:grpSp>
        <p:nvGrpSpPr>
          <p:cNvPr id="103" name="Google Shape;103;p2"/>
          <p:cNvGrpSpPr/>
          <p:nvPr/>
        </p:nvGrpSpPr>
        <p:grpSpPr>
          <a:xfrm>
            <a:off x="4811303" y="4733163"/>
            <a:ext cx="3406950" cy="982045"/>
            <a:chOff x="0" y="-9525"/>
            <a:chExt cx="4542600" cy="1309394"/>
          </a:xfrm>
        </p:grpSpPr>
        <p:sp>
          <p:nvSpPr>
            <p:cNvPr id="104" name="Google Shape;104;p2"/>
            <p:cNvSpPr txBox="1"/>
            <p:nvPr/>
          </p:nvSpPr>
          <p:spPr>
            <a:xfrm>
              <a:off x="0" y="786869"/>
              <a:ext cx="4542600" cy="5130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499">
                  <a:latin typeface="Fira Sans"/>
                  <a:ea typeface="Fira Sans"/>
                  <a:cs typeface="Fira Sans"/>
                  <a:sym typeface="Fira Sans"/>
                </a:rPr>
                <a:t>THU THẬP TRI THỨC</a:t>
              </a:r>
              <a:endParaRPr b="1"/>
            </a:p>
          </p:txBody>
        </p:sp>
        <p:sp>
          <p:nvSpPr>
            <p:cNvPr id="105" name="Google Shape;105;p2"/>
            <p:cNvSpPr txBox="1"/>
            <p:nvPr/>
          </p:nvSpPr>
          <p:spPr>
            <a:xfrm>
              <a:off x="19083" y="-9525"/>
              <a:ext cx="4523400" cy="71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500" u="none" cap="none" strike="noStrike">
                  <a:solidFill>
                    <a:srgbClr val="1836B2"/>
                  </a:solidFill>
                  <a:latin typeface="Fira Sans Black"/>
                  <a:ea typeface="Fira Sans Black"/>
                  <a:cs typeface="Fira Sans Black"/>
                  <a:sym typeface="Fira Sans Black"/>
                </a:rPr>
                <a:t> 01</a:t>
              </a:r>
              <a:endParaRPr/>
            </a:p>
          </p:txBody>
        </p:sp>
      </p:grpSp>
      <p:grpSp>
        <p:nvGrpSpPr>
          <p:cNvPr id="106" name="Google Shape;106;p2"/>
          <p:cNvGrpSpPr/>
          <p:nvPr/>
        </p:nvGrpSpPr>
        <p:grpSpPr>
          <a:xfrm>
            <a:off x="4811303" y="6658601"/>
            <a:ext cx="3406950" cy="982046"/>
            <a:chOff x="0" y="-9525"/>
            <a:chExt cx="4542600" cy="1309394"/>
          </a:xfrm>
        </p:grpSpPr>
        <p:sp>
          <p:nvSpPr>
            <p:cNvPr id="107" name="Google Shape;107;p2"/>
            <p:cNvSpPr txBox="1"/>
            <p:nvPr/>
          </p:nvSpPr>
          <p:spPr>
            <a:xfrm>
              <a:off x="0" y="786869"/>
              <a:ext cx="4542600" cy="5130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499">
                  <a:latin typeface="Fira Sans"/>
                  <a:ea typeface="Fira Sans"/>
                  <a:cs typeface="Fira Sans"/>
                  <a:sym typeface="Fira Sans"/>
                </a:rPr>
                <a:t>CƠ SỞ LÝ THUYẾT</a:t>
              </a:r>
              <a:endParaRPr b="1"/>
            </a:p>
          </p:txBody>
        </p:sp>
        <p:sp>
          <p:nvSpPr>
            <p:cNvPr id="108" name="Google Shape;108;p2"/>
            <p:cNvSpPr txBox="1"/>
            <p:nvPr/>
          </p:nvSpPr>
          <p:spPr>
            <a:xfrm>
              <a:off x="19083" y="-9525"/>
              <a:ext cx="4523400" cy="71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1836B2"/>
                  </a:solidFill>
                  <a:latin typeface="Fira Sans Black"/>
                  <a:ea typeface="Fira Sans Black"/>
                  <a:cs typeface="Fira Sans Black"/>
                  <a:sym typeface="Fira Sans Black"/>
                </a:rPr>
                <a:t>0</a:t>
              </a:r>
              <a:r>
                <a:rPr b="1" i="0" lang="en-US" sz="3500" u="none" cap="none" strike="noStrike">
                  <a:solidFill>
                    <a:srgbClr val="1836B2"/>
                  </a:solidFill>
                  <a:latin typeface="Fira Sans Black"/>
                  <a:ea typeface="Fira Sans Black"/>
                  <a:cs typeface="Fira Sans Black"/>
                  <a:sym typeface="Fira Sans Black"/>
                </a:rPr>
                <a:t>2</a:t>
              </a:r>
              <a:endParaRPr b="1"/>
            </a:p>
          </p:txBody>
        </p:sp>
      </p:grpSp>
      <p:grpSp>
        <p:nvGrpSpPr>
          <p:cNvPr id="109" name="Google Shape;109;p2"/>
          <p:cNvGrpSpPr/>
          <p:nvPr/>
        </p:nvGrpSpPr>
        <p:grpSpPr>
          <a:xfrm>
            <a:off x="11416853" y="6757478"/>
            <a:ext cx="3406950" cy="982046"/>
            <a:chOff x="0" y="-9525"/>
            <a:chExt cx="4542600" cy="1309394"/>
          </a:xfrm>
        </p:grpSpPr>
        <p:sp>
          <p:nvSpPr>
            <p:cNvPr id="110" name="Google Shape;110;p2"/>
            <p:cNvSpPr txBox="1"/>
            <p:nvPr/>
          </p:nvSpPr>
          <p:spPr>
            <a:xfrm>
              <a:off x="0" y="786869"/>
              <a:ext cx="4542600" cy="5130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499">
                  <a:latin typeface="Fira Sans"/>
                  <a:ea typeface="Fira Sans"/>
                  <a:cs typeface="Fira Sans"/>
                  <a:sym typeface="Fira Sans"/>
                </a:rPr>
                <a:t>DEMO</a:t>
              </a:r>
              <a:endParaRPr b="1"/>
            </a:p>
          </p:txBody>
        </p:sp>
        <p:sp>
          <p:nvSpPr>
            <p:cNvPr id="111" name="Google Shape;111;p2"/>
            <p:cNvSpPr txBox="1"/>
            <p:nvPr/>
          </p:nvSpPr>
          <p:spPr>
            <a:xfrm>
              <a:off x="19083" y="-9525"/>
              <a:ext cx="4523400" cy="71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1836B2"/>
                  </a:solidFill>
                  <a:latin typeface="Fira Sans Black"/>
                  <a:ea typeface="Fira Sans Black"/>
                  <a:cs typeface="Fira Sans Black"/>
                  <a:sym typeface="Fira Sans Black"/>
                </a:rPr>
                <a:t>0</a:t>
              </a:r>
              <a:r>
                <a:rPr b="1" i="0" lang="en-US" sz="3500" u="none" cap="none" strike="noStrike">
                  <a:solidFill>
                    <a:srgbClr val="1836B2"/>
                  </a:solidFill>
                  <a:latin typeface="Fira Sans Black"/>
                  <a:ea typeface="Fira Sans Black"/>
                  <a:cs typeface="Fira Sans Black"/>
                  <a:sym typeface="Fira Sans Black"/>
                </a:rPr>
                <a:t>4</a:t>
              </a:r>
              <a:endParaRPr/>
            </a:p>
          </p:txBody>
        </p:sp>
      </p:grpSp>
      <p:sp>
        <p:nvSpPr>
          <p:cNvPr id="112" name="Google Shape;112;p2"/>
          <p:cNvSpPr/>
          <p:nvPr/>
        </p:nvSpPr>
        <p:spPr>
          <a:xfrm rot="10800000">
            <a:off x="3464200" y="4832040"/>
            <a:ext cx="449694" cy="389477"/>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a:ln>
            <a:noFill/>
          </a:ln>
        </p:spPr>
      </p:sp>
      <p:grpSp>
        <p:nvGrpSpPr>
          <p:cNvPr id="113" name="Google Shape;113;p2"/>
          <p:cNvGrpSpPr/>
          <p:nvPr/>
        </p:nvGrpSpPr>
        <p:grpSpPr>
          <a:xfrm>
            <a:off x="11416853" y="4832040"/>
            <a:ext cx="3406950" cy="982046"/>
            <a:chOff x="0" y="-9525"/>
            <a:chExt cx="4542600" cy="1309394"/>
          </a:xfrm>
        </p:grpSpPr>
        <p:sp>
          <p:nvSpPr>
            <p:cNvPr id="114" name="Google Shape;114;p2"/>
            <p:cNvSpPr txBox="1"/>
            <p:nvPr/>
          </p:nvSpPr>
          <p:spPr>
            <a:xfrm>
              <a:off x="0" y="786869"/>
              <a:ext cx="4542600" cy="5130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499">
                  <a:latin typeface="Fira Sans"/>
                  <a:ea typeface="Fira Sans"/>
                  <a:cs typeface="Fira Sans"/>
                  <a:sym typeface="Fira Sans"/>
                </a:rPr>
                <a:t>XÂY DỰNG ỨNG DỤNG</a:t>
              </a:r>
              <a:endParaRPr b="1"/>
            </a:p>
          </p:txBody>
        </p:sp>
        <p:sp>
          <p:nvSpPr>
            <p:cNvPr id="115" name="Google Shape;115;p2"/>
            <p:cNvSpPr txBox="1"/>
            <p:nvPr/>
          </p:nvSpPr>
          <p:spPr>
            <a:xfrm>
              <a:off x="19083" y="-9525"/>
              <a:ext cx="4523400" cy="71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1836B2"/>
                  </a:solidFill>
                  <a:latin typeface="Fira Sans Black"/>
                  <a:ea typeface="Fira Sans Black"/>
                  <a:cs typeface="Fira Sans Black"/>
                  <a:sym typeface="Fira Sans Black"/>
                </a:rPr>
                <a:t>0</a:t>
              </a:r>
              <a:r>
                <a:rPr b="1" i="0" lang="en-US" sz="3500" u="none" cap="none" strike="noStrike">
                  <a:solidFill>
                    <a:srgbClr val="1836B2"/>
                  </a:solidFill>
                  <a:latin typeface="Fira Sans Black"/>
                  <a:ea typeface="Fira Sans Black"/>
                  <a:cs typeface="Fira Sans Black"/>
                  <a:sym typeface="Fira Sans Black"/>
                </a:rPr>
                <a:t>3</a:t>
              </a:r>
              <a:endParaRPr/>
            </a:p>
          </p:txBody>
        </p:sp>
      </p:grpSp>
      <p:sp>
        <p:nvSpPr>
          <p:cNvPr id="116" name="Google Shape;116;p2"/>
          <p:cNvSpPr/>
          <p:nvPr/>
        </p:nvSpPr>
        <p:spPr>
          <a:xfrm rot="5400000">
            <a:off x="3259986" y="5947781"/>
            <a:ext cx="865071" cy="89453"/>
          </a:xfrm>
          <a:custGeom>
            <a:rect b="b" l="l" r="r" t="t"/>
            <a:pathLst>
              <a:path extrusionOk="0" h="89453" w="865071">
                <a:moveTo>
                  <a:pt x="0" y="0"/>
                </a:moveTo>
                <a:lnTo>
                  <a:pt x="865071" y="0"/>
                </a:lnTo>
                <a:lnTo>
                  <a:pt x="865071" y="89453"/>
                </a:lnTo>
                <a:lnTo>
                  <a:pt x="0" y="89453"/>
                </a:lnTo>
                <a:lnTo>
                  <a:pt x="0" y="0"/>
                </a:lnTo>
                <a:close/>
              </a:path>
            </a:pathLst>
          </a:custGeom>
          <a:blipFill rotWithShape="1">
            <a:blip r:embed="rId4">
              <a:alphaModFix/>
            </a:blip>
            <a:stretch>
              <a:fillRect b="-1140848" l="-222302" r="-41465" t="0"/>
            </a:stretch>
          </a:blipFill>
          <a:ln>
            <a:noFill/>
          </a:ln>
        </p:spPr>
      </p:sp>
      <p:sp>
        <p:nvSpPr>
          <p:cNvPr id="117" name="Google Shape;117;p2"/>
          <p:cNvSpPr/>
          <p:nvPr/>
        </p:nvSpPr>
        <p:spPr>
          <a:xfrm rot="10800000">
            <a:off x="3464200" y="6757479"/>
            <a:ext cx="449694" cy="389477"/>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a:ln>
            <a:noFill/>
          </a:ln>
        </p:spPr>
      </p:sp>
      <p:sp>
        <p:nvSpPr>
          <p:cNvPr id="118" name="Google Shape;118;p2"/>
          <p:cNvSpPr/>
          <p:nvPr/>
        </p:nvSpPr>
        <p:spPr>
          <a:xfrm rot="10800000">
            <a:off x="10069750" y="4930917"/>
            <a:ext cx="449694" cy="389477"/>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a:ln>
            <a:noFill/>
          </a:ln>
        </p:spPr>
      </p:sp>
      <p:sp>
        <p:nvSpPr>
          <p:cNvPr id="119" name="Google Shape;119;p2"/>
          <p:cNvSpPr/>
          <p:nvPr/>
        </p:nvSpPr>
        <p:spPr>
          <a:xfrm rot="10800000">
            <a:off x="10069750" y="6856355"/>
            <a:ext cx="449694" cy="389477"/>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a:ln>
            <a:noFill/>
          </a:ln>
        </p:spPr>
      </p:sp>
      <p:cxnSp>
        <p:nvCxnSpPr>
          <p:cNvPr id="120" name="Google Shape;120;p2"/>
          <p:cNvCxnSpPr/>
          <p:nvPr/>
        </p:nvCxnSpPr>
        <p:spPr>
          <a:xfrm rot="-5400000">
            <a:off x="9865472" y="6053220"/>
            <a:ext cx="865200" cy="0"/>
          </a:xfrm>
          <a:prstGeom prst="straightConnector1">
            <a:avLst/>
          </a:prstGeom>
          <a:noFill/>
          <a:ln cap="rnd" cmpd="sng" w="76200">
            <a:solidFill>
              <a:srgbClr val="86C7ED"/>
            </a:solidFill>
            <a:prstDash val="dot"/>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36B2"/>
        </a:solidFill>
      </p:bgPr>
    </p:bg>
    <p:spTree>
      <p:nvGrpSpPr>
        <p:cNvPr id="304" name="Shape 304"/>
        <p:cNvGrpSpPr/>
        <p:nvPr/>
      </p:nvGrpSpPr>
      <p:grpSpPr>
        <a:xfrm>
          <a:off x="0" y="0"/>
          <a:ext cx="0" cy="0"/>
          <a:chOff x="0" y="0"/>
          <a:chExt cx="0" cy="0"/>
        </a:xfrm>
      </p:grpSpPr>
      <p:grpSp>
        <p:nvGrpSpPr>
          <p:cNvPr id="305" name="Google Shape;305;p17"/>
          <p:cNvGrpSpPr/>
          <p:nvPr/>
        </p:nvGrpSpPr>
        <p:grpSpPr>
          <a:xfrm>
            <a:off x="11359306" y="1028700"/>
            <a:ext cx="9737102" cy="9547574"/>
            <a:chOff x="0" y="0"/>
            <a:chExt cx="12982803" cy="12730098"/>
          </a:xfrm>
        </p:grpSpPr>
        <p:sp>
          <p:nvSpPr>
            <p:cNvPr id="306" name="Google Shape;306;p17"/>
            <p:cNvSpPr/>
            <p:nvPr/>
          </p:nvSpPr>
          <p:spPr>
            <a:xfrm>
              <a:off x="0" y="6357796"/>
              <a:ext cx="11160540" cy="6372302"/>
            </a:xfrm>
            <a:custGeom>
              <a:rect b="b" l="l" r="r" t="t"/>
              <a:pathLst>
                <a:path extrusionOk="0" h="6372302" w="11160540">
                  <a:moveTo>
                    <a:pt x="0" y="0"/>
                  </a:moveTo>
                  <a:lnTo>
                    <a:pt x="11160540" y="0"/>
                  </a:lnTo>
                  <a:lnTo>
                    <a:pt x="11160540" y="6372302"/>
                  </a:lnTo>
                  <a:lnTo>
                    <a:pt x="0" y="6372302"/>
                  </a:lnTo>
                  <a:lnTo>
                    <a:pt x="0" y="0"/>
                  </a:lnTo>
                  <a:close/>
                </a:path>
              </a:pathLst>
            </a:custGeom>
            <a:blipFill rotWithShape="1">
              <a:blip r:embed="rId3">
                <a:alphaModFix/>
              </a:blip>
              <a:stretch>
                <a:fillRect b="0" l="0" r="0" t="-51572"/>
              </a:stretch>
            </a:blipFill>
            <a:ln>
              <a:noFill/>
            </a:ln>
          </p:spPr>
        </p:sp>
        <p:sp>
          <p:nvSpPr>
            <p:cNvPr id="307" name="Google Shape;307;p17"/>
            <p:cNvSpPr/>
            <p:nvPr/>
          </p:nvSpPr>
          <p:spPr>
            <a:xfrm>
              <a:off x="1822263" y="0"/>
              <a:ext cx="11160540" cy="6372302"/>
            </a:xfrm>
            <a:custGeom>
              <a:rect b="b" l="l" r="r" t="t"/>
              <a:pathLst>
                <a:path extrusionOk="0" h="6372302" w="11160540">
                  <a:moveTo>
                    <a:pt x="0" y="0"/>
                  </a:moveTo>
                  <a:lnTo>
                    <a:pt x="11160540" y="0"/>
                  </a:lnTo>
                  <a:lnTo>
                    <a:pt x="11160540" y="6372302"/>
                  </a:lnTo>
                  <a:lnTo>
                    <a:pt x="0" y="6372302"/>
                  </a:lnTo>
                  <a:lnTo>
                    <a:pt x="0" y="0"/>
                  </a:lnTo>
                  <a:close/>
                </a:path>
              </a:pathLst>
            </a:custGeom>
            <a:blipFill rotWithShape="1">
              <a:blip r:embed="rId3">
                <a:alphaModFix/>
              </a:blip>
              <a:stretch>
                <a:fillRect b="0" l="0" r="0" t="-51572"/>
              </a:stretch>
            </a:blipFill>
            <a:ln>
              <a:noFill/>
            </a:ln>
          </p:spPr>
        </p:sp>
      </p:grpSp>
      <p:grpSp>
        <p:nvGrpSpPr>
          <p:cNvPr id="308" name="Google Shape;308;p17"/>
          <p:cNvGrpSpPr/>
          <p:nvPr/>
        </p:nvGrpSpPr>
        <p:grpSpPr>
          <a:xfrm>
            <a:off x="1590296" y="3256650"/>
            <a:ext cx="9563400" cy="3769271"/>
            <a:chOff x="-392686" y="1581865"/>
            <a:chExt cx="12751200" cy="5025695"/>
          </a:xfrm>
        </p:grpSpPr>
        <p:sp>
          <p:nvSpPr>
            <p:cNvPr id="309" name="Google Shape;309;p17"/>
            <p:cNvSpPr txBox="1"/>
            <p:nvPr/>
          </p:nvSpPr>
          <p:spPr>
            <a:xfrm>
              <a:off x="-392686" y="1581865"/>
              <a:ext cx="12751200" cy="4309500"/>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1" lang="en-US" sz="9999">
                  <a:solidFill>
                    <a:srgbClr val="FFFFFF"/>
                  </a:solidFill>
                  <a:latin typeface="Fira Sans SemiBold"/>
                  <a:ea typeface="Fira Sans SemiBold"/>
                  <a:cs typeface="Fira Sans SemiBold"/>
                  <a:sym typeface="Fira Sans SemiBold"/>
                </a:rPr>
                <a:t>THANK YOU FOR WATCHING !!!</a:t>
              </a:r>
              <a:endParaRPr/>
            </a:p>
          </p:txBody>
        </p:sp>
        <p:cxnSp>
          <p:nvCxnSpPr>
            <p:cNvPr id="310" name="Google Shape;310;p17"/>
            <p:cNvCxnSpPr/>
            <p:nvPr/>
          </p:nvCxnSpPr>
          <p:spPr>
            <a:xfrm>
              <a:off x="-392667" y="6607560"/>
              <a:ext cx="9657000" cy="0"/>
            </a:xfrm>
            <a:prstGeom prst="straightConnector1">
              <a:avLst/>
            </a:prstGeom>
            <a:noFill/>
            <a:ln cap="rnd" cmpd="sng" w="38100">
              <a:solidFill>
                <a:srgbClr val="86C7ED"/>
              </a:solidFill>
              <a:prstDash val="solid"/>
              <a:round/>
              <a:headEnd len="sm" w="sm" type="none"/>
              <a:tailEnd len="sm" w="sm" type="none"/>
            </a:ln>
          </p:spPr>
        </p:cxnSp>
      </p:grpSp>
      <p:sp>
        <p:nvSpPr>
          <p:cNvPr id="311" name="Google Shape;311;p17"/>
          <p:cNvSpPr/>
          <p:nvPr/>
        </p:nvSpPr>
        <p:spPr>
          <a:xfrm>
            <a:off x="1295786" y="1258908"/>
            <a:ext cx="1098500" cy="627207"/>
          </a:xfrm>
          <a:custGeom>
            <a:rect b="b" l="l" r="r" t="t"/>
            <a:pathLst>
              <a:path extrusionOk="0" h="627207" w="1098500">
                <a:moveTo>
                  <a:pt x="0" y="0"/>
                </a:moveTo>
                <a:lnTo>
                  <a:pt x="1098500" y="0"/>
                </a:lnTo>
                <a:lnTo>
                  <a:pt x="1098500" y="627207"/>
                </a:lnTo>
                <a:lnTo>
                  <a:pt x="0" y="627207"/>
                </a:lnTo>
                <a:lnTo>
                  <a:pt x="0" y="0"/>
                </a:lnTo>
                <a:close/>
              </a:path>
            </a:pathLst>
          </a:custGeom>
          <a:blipFill rotWithShape="1">
            <a:blip r:embed="rId4">
              <a:alphaModFix/>
            </a:blip>
            <a:stretch>
              <a:fillRect b="0" l="0" r="0" t="-51572"/>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066CB"/>
        </a:solidFill>
      </p:bgPr>
    </p:bg>
    <p:spTree>
      <p:nvGrpSpPr>
        <p:cNvPr id="124" name="Shape 124"/>
        <p:cNvGrpSpPr/>
        <p:nvPr/>
      </p:nvGrpSpPr>
      <p:grpSpPr>
        <a:xfrm>
          <a:off x="0" y="0"/>
          <a:ext cx="0" cy="0"/>
          <a:chOff x="0" y="0"/>
          <a:chExt cx="0" cy="0"/>
        </a:xfrm>
      </p:grpSpPr>
      <p:sp>
        <p:nvSpPr>
          <p:cNvPr id="125" name="Google Shape;125;p11"/>
          <p:cNvSpPr txBox="1"/>
          <p:nvPr/>
        </p:nvSpPr>
        <p:spPr>
          <a:xfrm>
            <a:off x="7128300" y="4798650"/>
            <a:ext cx="10686000" cy="1539000"/>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1" lang="en-US" sz="9999">
                <a:solidFill>
                  <a:srgbClr val="FFFFFF"/>
                </a:solidFill>
                <a:latin typeface="Fira Sans SemiBold"/>
                <a:ea typeface="Fira Sans SemiBold"/>
                <a:cs typeface="Fira Sans SemiBold"/>
                <a:sym typeface="Fira Sans SemiBold"/>
              </a:rPr>
              <a:t>Thu thập tri thức</a:t>
            </a:r>
            <a:endParaRPr/>
          </a:p>
        </p:txBody>
      </p:sp>
      <p:sp>
        <p:nvSpPr>
          <p:cNvPr id="126" name="Google Shape;126;p11"/>
          <p:cNvSpPr/>
          <p:nvPr/>
        </p:nvSpPr>
        <p:spPr>
          <a:xfrm>
            <a:off x="-5350229" y="-680491"/>
            <a:ext cx="11776710" cy="10198100"/>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solidFill>
            <a:srgbClr val="000000">
              <a:alpha val="60000"/>
            </a:srgbClr>
          </a:solidFill>
          <a:ln>
            <a:noFill/>
          </a:ln>
        </p:spPr>
      </p:sp>
      <p:sp>
        <p:nvSpPr>
          <p:cNvPr id="127" name="Google Shape;127;p11"/>
          <p:cNvSpPr/>
          <p:nvPr/>
        </p:nvSpPr>
        <p:spPr>
          <a:xfrm>
            <a:off x="3013275" y="9517600"/>
            <a:ext cx="15938849" cy="1544479"/>
          </a:xfrm>
          <a:custGeom>
            <a:rect b="b" l="l" r="r" t="t"/>
            <a:pathLst>
              <a:path extrusionOk="0" h="5372100" w="53129495">
                <a:moveTo>
                  <a:pt x="51578821" y="0"/>
                </a:moveTo>
                <a:lnTo>
                  <a:pt x="1550670" y="0"/>
                </a:lnTo>
                <a:lnTo>
                  <a:pt x="0" y="2686050"/>
                </a:lnTo>
                <a:lnTo>
                  <a:pt x="1550670" y="5372100"/>
                </a:lnTo>
                <a:lnTo>
                  <a:pt x="51578824" y="5372100"/>
                </a:lnTo>
                <a:lnTo>
                  <a:pt x="53129495" y="2686050"/>
                </a:lnTo>
                <a:lnTo>
                  <a:pt x="51578821" y="0"/>
                </a:lnTo>
                <a:close/>
              </a:path>
            </a:pathLst>
          </a:custGeom>
          <a:solidFill>
            <a:srgbClr val="FFFFFF"/>
          </a:solidFill>
          <a:ln>
            <a:noFill/>
          </a:ln>
        </p:spPr>
      </p:sp>
      <p:sp>
        <p:nvSpPr>
          <p:cNvPr id="128" name="Google Shape;128;p11"/>
          <p:cNvSpPr/>
          <p:nvPr/>
        </p:nvSpPr>
        <p:spPr>
          <a:xfrm>
            <a:off x="16160800" y="1028700"/>
            <a:ext cx="1098500" cy="627207"/>
          </a:xfrm>
          <a:custGeom>
            <a:rect b="b" l="l" r="r" t="t"/>
            <a:pathLst>
              <a:path extrusionOk="0" h="627207" w="1098500">
                <a:moveTo>
                  <a:pt x="0" y="0"/>
                </a:moveTo>
                <a:lnTo>
                  <a:pt x="1098500" y="0"/>
                </a:lnTo>
                <a:lnTo>
                  <a:pt x="1098500" y="627207"/>
                </a:lnTo>
                <a:lnTo>
                  <a:pt x="0" y="627207"/>
                </a:lnTo>
                <a:lnTo>
                  <a:pt x="0" y="0"/>
                </a:lnTo>
                <a:close/>
              </a:path>
            </a:pathLst>
          </a:custGeom>
          <a:blipFill rotWithShape="1">
            <a:blip r:embed="rId3">
              <a:alphaModFix/>
            </a:blip>
            <a:stretch>
              <a:fillRect b="0" l="0" r="0" t="-51572"/>
            </a:stretch>
          </a:blipFill>
          <a:ln>
            <a:noFill/>
          </a:ln>
        </p:spPr>
      </p:sp>
      <p:sp>
        <p:nvSpPr>
          <p:cNvPr id="129" name="Google Shape;129;p11"/>
          <p:cNvSpPr txBox="1"/>
          <p:nvPr/>
        </p:nvSpPr>
        <p:spPr>
          <a:xfrm>
            <a:off x="10470603" y="2774175"/>
            <a:ext cx="3295800" cy="1539000"/>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1" lang="en-US" sz="9999">
                <a:solidFill>
                  <a:srgbClr val="FFFFFF"/>
                </a:solidFill>
                <a:latin typeface="Fira Sans SemiBold"/>
                <a:ea typeface="Fira Sans SemiBold"/>
                <a:cs typeface="Fira Sans SemiBold"/>
                <a:sym typeface="Fira Sans SemiBold"/>
              </a:rPr>
              <a:t>01</a:t>
            </a:r>
            <a:endParaRPr/>
          </a:p>
        </p:txBody>
      </p:sp>
      <p:sp>
        <p:nvSpPr>
          <p:cNvPr id="130" name="Google Shape;130;p11"/>
          <p:cNvSpPr/>
          <p:nvPr/>
        </p:nvSpPr>
        <p:spPr>
          <a:xfrm>
            <a:off x="-3378501" y="1373025"/>
            <a:ext cx="8350758" cy="6091047"/>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solidFill>
            <a:srgbClr val="86C7ED">
              <a:alpha val="64709"/>
            </a:srgbClr>
          </a:solidFill>
          <a:ln>
            <a:noFill/>
          </a:ln>
        </p:spPr>
      </p:sp>
      <p:sp>
        <p:nvSpPr>
          <p:cNvPr id="131" name="Google Shape;131;p11"/>
          <p:cNvSpPr/>
          <p:nvPr/>
        </p:nvSpPr>
        <p:spPr>
          <a:xfrm>
            <a:off x="-2095274" y="2499450"/>
            <a:ext cx="5684939" cy="3838194"/>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solidFill>
            <a:srgbClr val="1836B2">
              <a:alpha val="64709"/>
            </a:srgbClr>
          </a:solidFill>
          <a:ln>
            <a:noFill/>
          </a:ln>
        </p:spPr>
      </p:sp>
      <p:sp>
        <p:nvSpPr>
          <p:cNvPr id="132" name="Google Shape;132;p11"/>
          <p:cNvSpPr/>
          <p:nvPr/>
        </p:nvSpPr>
        <p:spPr>
          <a:xfrm>
            <a:off x="-917200" y="3217950"/>
            <a:ext cx="3104769" cy="2401189"/>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solidFill>
            <a:schemeClr val="lt1"/>
          </a:solid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grpSp>
        <p:nvGrpSpPr>
          <p:cNvPr id="137" name="Google Shape;137;p3"/>
          <p:cNvGrpSpPr/>
          <p:nvPr/>
        </p:nvGrpSpPr>
        <p:grpSpPr>
          <a:xfrm>
            <a:off x="9694973" y="1335160"/>
            <a:ext cx="6979050" cy="1810613"/>
            <a:chOff x="0" y="-9525"/>
            <a:chExt cx="9305400" cy="2414150"/>
          </a:xfrm>
        </p:grpSpPr>
        <p:sp>
          <p:nvSpPr>
            <p:cNvPr id="138" name="Google Shape;138;p3"/>
            <p:cNvSpPr txBox="1"/>
            <p:nvPr/>
          </p:nvSpPr>
          <p:spPr>
            <a:xfrm>
              <a:off x="0" y="1025525"/>
              <a:ext cx="9305400" cy="1379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800">
                  <a:solidFill>
                    <a:srgbClr val="1F1F1F"/>
                  </a:solidFill>
                  <a:highlight>
                    <a:srgbClr val="FFFFFF"/>
                  </a:highlight>
                  <a:latin typeface="Roboto"/>
                  <a:ea typeface="Roboto"/>
                  <a:cs typeface="Roboto"/>
                  <a:sym typeface="Roboto"/>
                </a:rPr>
                <a:t>Luật Bảo hiểm xã hội số 58/2014/QH13 ngày 20 tháng 11 năm 2014</a:t>
              </a:r>
              <a:endParaRPr sz="3300"/>
            </a:p>
          </p:txBody>
        </p:sp>
        <p:sp>
          <p:nvSpPr>
            <p:cNvPr id="139" name="Google Shape;139;p3"/>
            <p:cNvSpPr txBox="1"/>
            <p:nvPr/>
          </p:nvSpPr>
          <p:spPr>
            <a:xfrm>
              <a:off x="0" y="-9525"/>
              <a:ext cx="9305400" cy="71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1836B2"/>
                  </a:solidFill>
                  <a:latin typeface="Fira Sans Black"/>
                  <a:ea typeface="Fira Sans Black"/>
                  <a:cs typeface="Fira Sans Black"/>
                  <a:sym typeface="Fira Sans Black"/>
                </a:rPr>
                <a:t>Luật Bảo hiểm xã hội</a:t>
              </a:r>
              <a:endParaRPr/>
            </a:p>
          </p:txBody>
        </p:sp>
      </p:grpSp>
      <p:grpSp>
        <p:nvGrpSpPr>
          <p:cNvPr id="140" name="Google Shape;140;p3"/>
          <p:cNvGrpSpPr/>
          <p:nvPr/>
        </p:nvGrpSpPr>
        <p:grpSpPr>
          <a:xfrm>
            <a:off x="9694973" y="4231481"/>
            <a:ext cx="8114626" cy="1810619"/>
            <a:chOff x="0" y="-9525"/>
            <a:chExt cx="10819503" cy="2414158"/>
          </a:xfrm>
        </p:grpSpPr>
        <p:sp>
          <p:nvSpPr>
            <p:cNvPr id="141" name="Google Shape;141;p3"/>
            <p:cNvSpPr txBox="1"/>
            <p:nvPr/>
          </p:nvSpPr>
          <p:spPr>
            <a:xfrm>
              <a:off x="3" y="1025533"/>
              <a:ext cx="10819500" cy="1379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800">
                  <a:solidFill>
                    <a:srgbClr val="1F1F1F"/>
                  </a:solidFill>
                  <a:highlight>
                    <a:srgbClr val="FFFFFF"/>
                  </a:highlight>
                  <a:latin typeface="Roboto"/>
                  <a:ea typeface="Roboto"/>
                  <a:cs typeface="Roboto"/>
                  <a:sym typeface="Roboto"/>
                </a:rPr>
                <a:t>Luật Bảo hiểm y tế số 25/2008/QH12 của Quốc hội ngày 14 tháng 11 năm 2008</a:t>
              </a:r>
              <a:endParaRPr sz="2800"/>
            </a:p>
          </p:txBody>
        </p:sp>
        <p:sp>
          <p:nvSpPr>
            <p:cNvPr id="142" name="Google Shape;142;p3"/>
            <p:cNvSpPr txBox="1"/>
            <p:nvPr/>
          </p:nvSpPr>
          <p:spPr>
            <a:xfrm>
              <a:off x="0" y="-9525"/>
              <a:ext cx="9305400" cy="71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1836B2"/>
                  </a:solidFill>
                  <a:latin typeface="Fira Sans Black"/>
                  <a:ea typeface="Fira Sans Black"/>
                  <a:cs typeface="Fira Sans Black"/>
                  <a:sym typeface="Fira Sans Black"/>
                </a:rPr>
                <a:t>Luật Bảo hiểm y tế</a:t>
              </a:r>
              <a:endParaRPr/>
            </a:p>
          </p:txBody>
        </p:sp>
      </p:grpSp>
      <p:grpSp>
        <p:nvGrpSpPr>
          <p:cNvPr id="143" name="Google Shape;143;p3"/>
          <p:cNvGrpSpPr/>
          <p:nvPr/>
        </p:nvGrpSpPr>
        <p:grpSpPr>
          <a:xfrm>
            <a:off x="9694973" y="7127802"/>
            <a:ext cx="6979050" cy="1810613"/>
            <a:chOff x="0" y="-9525"/>
            <a:chExt cx="9305400" cy="2414150"/>
          </a:xfrm>
        </p:grpSpPr>
        <p:sp>
          <p:nvSpPr>
            <p:cNvPr id="144" name="Google Shape;144;p3"/>
            <p:cNvSpPr txBox="1"/>
            <p:nvPr/>
          </p:nvSpPr>
          <p:spPr>
            <a:xfrm>
              <a:off x="0" y="1025525"/>
              <a:ext cx="9305400" cy="1379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800">
                  <a:solidFill>
                    <a:srgbClr val="1F1F1F"/>
                  </a:solidFill>
                  <a:highlight>
                    <a:srgbClr val="FFFFFF"/>
                  </a:highlight>
                  <a:latin typeface="Roboto"/>
                  <a:ea typeface="Roboto"/>
                  <a:cs typeface="Roboto"/>
                  <a:sym typeface="Roboto"/>
                </a:rPr>
                <a:t>Luật Việc Làm số 38/2013/QH13 </a:t>
              </a:r>
              <a:br>
                <a:rPr lang="en-US" sz="2800">
                  <a:solidFill>
                    <a:srgbClr val="1F1F1F"/>
                  </a:solidFill>
                  <a:highlight>
                    <a:srgbClr val="FFFFFF"/>
                  </a:highlight>
                  <a:latin typeface="Roboto"/>
                  <a:ea typeface="Roboto"/>
                  <a:cs typeface="Roboto"/>
                  <a:sym typeface="Roboto"/>
                </a:rPr>
              </a:br>
              <a:r>
                <a:rPr lang="en-US" sz="2800">
                  <a:solidFill>
                    <a:srgbClr val="1F1F1F"/>
                  </a:solidFill>
                  <a:highlight>
                    <a:srgbClr val="FFFFFF"/>
                  </a:highlight>
                  <a:latin typeface="Roboto"/>
                  <a:ea typeface="Roboto"/>
                  <a:cs typeface="Roboto"/>
                  <a:sym typeface="Roboto"/>
                </a:rPr>
                <a:t>ngày 16 tháng 11 năm 2013</a:t>
              </a:r>
              <a:endParaRPr sz="2800"/>
            </a:p>
          </p:txBody>
        </p:sp>
        <p:sp>
          <p:nvSpPr>
            <p:cNvPr id="145" name="Google Shape;145;p3"/>
            <p:cNvSpPr txBox="1"/>
            <p:nvPr/>
          </p:nvSpPr>
          <p:spPr>
            <a:xfrm>
              <a:off x="0" y="-9525"/>
              <a:ext cx="9305400" cy="71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1836B2"/>
                  </a:solidFill>
                  <a:latin typeface="Fira Sans Black"/>
                  <a:ea typeface="Fira Sans Black"/>
                  <a:cs typeface="Fira Sans Black"/>
                  <a:sym typeface="Fira Sans Black"/>
                </a:rPr>
                <a:t>Luật Bảo hiểm thất nghiệp</a:t>
              </a:r>
              <a:endParaRPr/>
            </a:p>
          </p:txBody>
        </p:sp>
      </p:grpSp>
      <p:sp>
        <p:nvSpPr>
          <p:cNvPr id="146" name="Google Shape;146;p3"/>
          <p:cNvSpPr txBox="1"/>
          <p:nvPr/>
        </p:nvSpPr>
        <p:spPr>
          <a:xfrm>
            <a:off x="1392073" y="2463040"/>
            <a:ext cx="4271400" cy="6618000"/>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1" lang="en-US" sz="9999">
                <a:solidFill>
                  <a:srgbClr val="1836B2"/>
                </a:solidFill>
                <a:latin typeface="Fira Sans SemiBold"/>
                <a:ea typeface="Fira Sans SemiBold"/>
                <a:cs typeface="Fira Sans SemiBold"/>
                <a:sym typeface="Fira Sans SemiBold"/>
              </a:rPr>
              <a:t>Thu thập tri thức</a:t>
            </a:r>
            <a:endParaRPr/>
          </a:p>
        </p:txBody>
      </p:sp>
      <p:sp>
        <p:nvSpPr>
          <p:cNvPr id="147" name="Google Shape;147;p3"/>
          <p:cNvSpPr/>
          <p:nvPr/>
        </p:nvSpPr>
        <p:spPr>
          <a:xfrm>
            <a:off x="1392073" y="1028700"/>
            <a:ext cx="1098500" cy="627207"/>
          </a:xfrm>
          <a:custGeom>
            <a:rect b="b" l="l" r="r" t="t"/>
            <a:pathLst>
              <a:path extrusionOk="0" h="627207" w="1098500">
                <a:moveTo>
                  <a:pt x="0" y="0"/>
                </a:moveTo>
                <a:lnTo>
                  <a:pt x="1098500" y="0"/>
                </a:lnTo>
                <a:lnTo>
                  <a:pt x="1098500" y="627207"/>
                </a:lnTo>
                <a:lnTo>
                  <a:pt x="0" y="627207"/>
                </a:lnTo>
                <a:lnTo>
                  <a:pt x="0" y="0"/>
                </a:lnTo>
                <a:close/>
              </a:path>
            </a:pathLst>
          </a:custGeom>
          <a:blipFill rotWithShape="1">
            <a:blip r:embed="rId3">
              <a:alphaModFix/>
            </a:blip>
            <a:stretch>
              <a:fillRect b="0" l="0" r="0" t="-51572"/>
            </a:stretch>
          </a:blipFill>
          <a:ln>
            <a:noFill/>
          </a:ln>
        </p:spPr>
      </p:sp>
      <p:sp>
        <p:nvSpPr>
          <p:cNvPr id="148" name="Google Shape;148;p3"/>
          <p:cNvSpPr/>
          <p:nvPr/>
        </p:nvSpPr>
        <p:spPr>
          <a:xfrm>
            <a:off x="8325713" y="1342304"/>
            <a:ext cx="665824" cy="665824"/>
          </a:xfrm>
          <a:custGeom>
            <a:rect b="b" l="l" r="r" t="t"/>
            <a:pathLst>
              <a:path extrusionOk="0" h="665824" w="665824">
                <a:moveTo>
                  <a:pt x="0" y="0"/>
                </a:moveTo>
                <a:lnTo>
                  <a:pt x="665824" y="0"/>
                </a:lnTo>
                <a:lnTo>
                  <a:pt x="665824" y="665824"/>
                </a:lnTo>
                <a:lnTo>
                  <a:pt x="0" y="665824"/>
                </a:lnTo>
                <a:lnTo>
                  <a:pt x="0" y="0"/>
                </a:lnTo>
                <a:close/>
              </a:path>
            </a:pathLst>
          </a:custGeom>
          <a:blipFill rotWithShape="1">
            <a:blip r:embed="rId4">
              <a:alphaModFix/>
            </a:blip>
            <a:stretch>
              <a:fillRect b="0" l="0" r="0" t="0"/>
            </a:stretch>
          </a:blipFill>
          <a:ln>
            <a:noFill/>
          </a:ln>
        </p:spPr>
      </p:sp>
      <p:sp>
        <p:nvSpPr>
          <p:cNvPr id="149" name="Google Shape;149;p3"/>
          <p:cNvSpPr/>
          <p:nvPr/>
        </p:nvSpPr>
        <p:spPr>
          <a:xfrm>
            <a:off x="8478113" y="7063429"/>
            <a:ext cx="665824" cy="665824"/>
          </a:xfrm>
          <a:custGeom>
            <a:rect b="b" l="l" r="r" t="t"/>
            <a:pathLst>
              <a:path extrusionOk="0" h="665824" w="665824">
                <a:moveTo>
                  <a:pt x="0" y="0"/>
                </a:moveTo>
                <a:lnTo>
                  <a:pt x="665824" y="0"/>
                </a:lnTo>
                <a:lnTo>
                  <a:pt x="665824" y="665824"/>
                </a:lnTo>
                <a:lnTo>
                  <a:pt x="0" y="665824"/>
                </a:lnTo>
                <a:lnTo>
                  <a:pt x="0" y="0"/>
                </a:lnTo>
                <a:close/>
              </a:path>
            </a:pathLst>
          </a:custGeom>
          <a:blipFill rotWithShape="1">
            <a:blip r:embed="rId4">
              <a:alphaModFix/>
            </a:blip>
            <a:stretch>
              <a:fillRect b="0" l="0" r="0" t="0"/>
            </a:stretch>
          </a:blipFill>
          <a:ln>
            <a:noFill/>
          </a:ln>
        </p:spPr>
      </p:sp>
      <p:sp>
        <p:nvSpPr>
          <p:cNvPr id="150" name="Google Shape;150;p3"/>
          <p:cNvSpPr/>
          <p:nvPr/>
        </p:nvSpPr>
        <p:spPr>
          <a:xfrm>
            <a:off x="8478113" y="4235042"/>
            <a:ext cx="665824" cy="665824"/>
          </a:xfrm>
          <a:custGeom>
            <a:rect b="b" l="l" r="r" t="t"/>
            <a:pathLst>
              <a:path extrusionOk="0" h="665824" w="665824">
                <a:moveTo>
                  <a:pt x="0" y="0"/>
                </a:moveTo>
                <a:lnTo>
                  <a:pt x="665824" y="0"/>
                </a:lnTo>
                <a:lnTo>
                  <a:pt x="665824" y="665824"/>
                </a:lnTo>
                <a:lnTo>
                  <a:pt x="0" y="665824"/>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5"/>
          <p:cNvSpPr txBox="1"/>
          <p:nvPr/>
        </p:nvSpPr>
        <p:spPr>
          <a:xfrm>
            <a:off x="1437920" y="928688"/>
            <a:ext cx="9977175" cy="10773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lang="en-US" sz="6999">
                <a:solidFill>
                  <a:srgbClr val="1836B2"/>
                </a:solidFill>
                <a:latin typeface="Fira Sans Medium"/>
                <a:ea typeface="Fira Sans Medium"/>
                <a:cs typeface="Fira Sans Medium"/>
                <a:sym typeface="Fira Sans Medium"/>
              </a:rPr>
              <a:t>Template</a:t>
            </a:r>
            <a:endParaRPr/>
          </a:p>
        </p:txBody>
      </p:sp>
      <p:sp>
        <p:nvSpPr>
          <p:cNvPr id="156" name="Google Shape;156;p5"/>
          <p:cNvSpPr/>
          <p:nvPr/>
        </p:nvSpPr>
        <p:spPr>
          <a:xfrm>
            <a:off x="16160800" y="1028700"/>
            <a:ext cx="1098500" cy="627207"/>
          </a:xfrm>
          <a:custGeom>
            <a:rect b="b" l="l" r="r" t="t"/>
            <a:pathLst>
              <a:path extrusionOk="0" h="627207" w="1098500">
                <a:moveTo>
                  <a:pt x="0" y="0"/>
                </a:moveTo>
                <a:lnTo>
                  <a:pt x="1098500" y="0"/>
                </a:lnTo>
                <a:lnTo>
                  <a:pt x="1098500" y="627207"/>
                </a:lnTo>
                <a:lnTo>
                  <a:pt x="0" y="627207"/>
                </a:lnTo>
                <a:lnTo>
                  <a:pt x="0" y="0"/>
                </a:lnTo>
                <a:close/>
              </a:path>
            </a:pathLst>
          </a:custGeom>
          <a:blipFill rotWithShape="1">
            <a:blip r:embed="rId3">
              <a:alphaModFix/>
            </a:blip>
            <a:stretch>
              <a:fillRect b="0" l="0" r="0" t="-51572"/>
            </a:stretch>
          </a:blipFill>
          <a:ln>
            <a:noFill/>
          </a:ln>
        </p:spPr>
      </p:sp>
      <p:graphicFrame>
        <p:nvGraphicFramePr>
          <p:cNvPr id="157" name="Google Shape;157;p5"/>
          <p:cNvGraphicFramePr/>
          <p:nvPr/>
        </p:nvGraphicFramePr>
        <p:xfrm>
          <a:off x="1055500" y="3016775"/>
          <a:ext cx="3000000" cy="3000000"/>
        </p:xfrm>
        <a:graphic>
          <a:graphicData uri="http://schemas.openxmlformats.org/drawingml/2006/table">
            <a:tbl>
              <a:tblPr>
                <a:noFill/>
                <a:tableStyleId>{2B17AF23-073F-4D98-8DF7-A90BC3DAAD89}</a:tableStyleId>
              </a:tblPr>
              <a:tblGrid>
                <a:gridCol w="4095750"/>
                <a:gridCol w="4095750"/>
                <a:gridCol w="4095750"/>
                <a:gridCol w="4095750"/>
              </a:tblGrid>
              <a:tr h="381000">
                <a:tc>
                  <a:txBody>
                    <a:bodyPr/>
                    <a:lstStyle/>
                    <a:p>
                      <a:pPr indent="0" lvl="0" marL="0" rtl="0" algn="ctr">
                        <a:spcBef>
                          <a:spcPts val="0"/>
                        </a:spcBef>
                        <a:spcAft>
                          <a:spcPts val="0"/>
                        </a:spcAft>
                        <a:buNone/>
                      </a:pPr>
                      <a:r>
                        <a:rPr lang="en-US" sz="2800"/>
                        <a:t>dinh_nghia</a:t>
                      </a:r>
                      <a:endParaRPr sz="2800"/>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US" sz="2800"/>
                        <a:t>dieu_khoan_tuong_ung</a:t>
                      </a:r>
                      <a:endParaRPr sz="2800"/>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US" sz="2800"/>
                        <a:t>noi_dung_chi_tiet</a:t>
                      </a:r>
                      <a:endParaRPr sz="2800"/>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US" sz="2800"/>
                        <a:t>key_pharse</a:t>
                      </a:r>
                      <a:endParaRPr sz="2800"/>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t/>
                      </a:r>
                      <a:endParaRPr sz="2800"/>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2800"/>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2800"/>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2800"/>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t/>
                      </a:r>
                      <a:endParaRPr sz="2800"/>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2800"/>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2800"/>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2800"/>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t/>
                      </a:r>
                      <a:endParaRPr sz="2800"/>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2800"/>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2800"/>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2800"/>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r>
            </a:tbl>
          </a:graphicData>
        </a:graphic>
      </p:graphicFrame>
      <p:sp>
        <p:nvSpPr>
          <p:cNvPr id="158" name="Google Shape;158;p5"/>
          <p:cNvSpPr txBox="1"/>
          <p:nvPr/>
        </p:nvSpPr>
        <p:spPr>
          <a:xfrm>
            <a:off x="1850400" y="6465825"/>
            <a:ext cx="14587200" cy="13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100">
                <a:latin typeface="Calibri"/>
                <a:ea typeface="Calibri"/>
                <a:cs typeface="Calibri"/>
                <a:sym typeface="Calibri"/>
              </a:rPr>
              <a:t>Chọn key_pharse: dựa vào định nghĩa và nội dung của điều khoản —&gt; làm thủ công </a:t>
            </a:r>
            <a:endParaRPr sz="41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g25ae1a6111a_1_7"/>
          <p:cNvPicPr preferRelativeResize="0"/>
          <p:nvPr/>
        </p:nvPicPr>
        <p:blipFill>
          <a:blip r:embed="rId3">
            <a:alphaModFix/>
          </a:blip>
          <a:stretch>
            <a:fillRect/>
          </a:stretch>
        </p:blipFill>
        <p:spPr>
          <a:xfrm>
            <a:off x="712475" y="371200"/>
            <a:ext cx="16863048" cy="9172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066CB"/>
        </a:solidFill>
      </p:bgPr>
    </p:bg>
    <p:spTree>
      <p:nvGrpSpPr>
        <p:cNvPr id="167" name="Shape 167"/>
        <p:cNvGrpSpPr/>
        <p:nvPr/>
      </p:nvGrpSpPr>
      <p:grpSpPr>
        <a:xfrm>
          <a:off x="0" y="0"/>
          <a:ext cx="0" cy="0"/>
          <a:chOff x="0" y="0"/>
          <a:chExt cx="0" cy="0"/>
        </a:xfrm>
      </p:grpSpPr>
      <p:sp>
        <p:nvSpPr>
          <p:cNvPr id="168" name="Google Shape;168;g25b058fa86f_1_5"/>
          <p:cNvSpPr txBox="1"/>
          <p:nvPr/>
        </p:nvSpPr>
        <p:spPr>
          <a:xfrm>
            <a:off x="6502575" y="5135300"/>
            <a:ext cx="10979400" cy="1539000"/>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1" lang="en-US" sz="9999">
                <a:solidFill>
                  <a:srgbClr val="FFFFFF"/>
                </a:solidFill>
                <a:latin typeface="Fira Sans SemiBold"/>
                <a:ea typeface="Fira Sans SemiBold"/>
                <a:cs typeface="Fira Sans SemiBold"/>
                <a:sym typeface="Fira Sans SemiBold"/>
              </a:rPr>
              <a:t>CƠ SỞ LÝ THUYẾT</a:t>
            </a:r>
            <a:endParaRPr/>
          </a:p>
        </p:txBody>
      </p:sp>
      <p:sp>
        <p:nvSpPr>
          <p:cNvPr id="169" name="Google Shape;169;g25b058fa86f_1_5"/>
          <p:cNvSpPr/>
          <p:nvPr/>
        </p:nvSpPr>
        <p:spPr>
          <a:xfrm>
            <a:off x="-5350229" y="-680491"/>
            <a:ext cx="11776710" cy="10198100"/>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solidFill>
            <a:srgbClr val="000000">
              <a:alpha val="60000"/>
            </a:srgbClr>
          </a:solidFill>
          <a:ln>
            <a:noFill/>
          </a:ln>
        </p:spPr>
      </p:sp>
      <p:sp>
        <p:nvSpPr>
          <p:cNvPr id="170" name="Google Shape;170;g25b058fa86f_1_5"/>
          <p:cNvSpPr/>
          <p:nvPr/>
        </p:nvSpPr>
        <p:spPr>
          <a:xfrm>
            <a:off x="3013275" y="9517600"/>
            <a:ext cx="15938849" cy="1544479"/>
          </a:xfrm>
          <a:custGeom>
            <a:rect b="b" l="l" r="r" t="t"/>
            <a:pathLst>
              <a:path extrusionOk="0" h="5372100" w="53129495">
                <a:moveTo>
                  <a:pt x="51578821" y="0"/>
                </a:moveTo>
                <a:lnTo>
                  <a:pt x="1550670" y="0"/>
                </a:lnTo>
                <a:lnTo>
                  <a:pt x="0" y="2686050"/>
                </a:lnTo>
                <a:lnTo>
                  <a:pt x="1550670" y="5372100"/>
                </a:lnTo>
                <a:lnTo>
                  <a:pt x="51578824" y="5372100"/>
                </a:lnTo>
                <a:lnTo>
                  <a:pt x="53129495" y="2686050"/>
                </a:lnTo>
                <a:lnTo>
                  <a:pt x="51578821" y="0"/>
                </a:lnTo>
                <a:close/>
              </a:path>
            </a:pathLst>
          </a:custGeom>
          <a:solidFill>
            <a:srgbClr val="FFFFFF"/>
          </a:solidFill>
          <a:ln>
            <a:noFill/>
          </a:ln>
        </p:spPr>
      </p:sp>
      <p:sp>
        <p:nvSpPr>
          <p:cNvPr id="171" name="Google Shape;171;g25b058fa86f_1_5"/>
          <p:cNvSpPr/>
          <p:nvPr/>
        </p:nvSpPr>
        <p:spPr>
          <a:xfrm>
            <a:off x="16160800" y="1028700"/>
            <a:ext cx="1098500" cy="627207"/>
          </a:xfrm>
          <a:custGeom>
            <a:rect b="b" l="l" r="r" t="t"/>
            <a:pathLst>
              <a:path extrusionOk="0" h="627207" w="1098500">
                <a:moveTo>
                  <a:pt x="0" y="0"/>
                </a:moveTo>
                <a:lnTo>
                  <a:pt x="1098500" y="0"/>
                </a:lnTo>
                <a:lnTo>
                  <a:pt x="1098500" y="627207"/>
                </a:lnTo>
                <a:lnTo>
                  <a:pt x="0" y="627207"/>
                </a:lnTo>
                <a:lnTo>
                  <a:pt x="0" y="0"/>
                </a:lnTo>
                <a:close/>
              </a:path>
            </a:pathLst>
          </a:custGeom>
          <a:blipFill rotWithShape="1">
            <a:blip r:embed="rId3">
              <a:alphaModFix/>
            </a:blip>
            <a:stretch>
              <a:fillRect b="0" l="0" r="0" t="-51567"/>
            </a:stretch>
          </a:blipFill>
          <a:ln>
            <a:noFill/>
          </a:ln>
        </p:spPr>
      </p:sp>
      <p:sp>
        <p:nvSpPr>
          <p:cNvPr id="172" name="Google Shape;172;g25b058fa86f_1_5"/>
          <p:cNvSpPr txBox="1"/>
          <p:nvPr/>
        </p:nvSpPr>
        <p:spPr>
          <a:xfrm>
            <a:off x="10344378" y="2659500"/>
            <a:ext cx="3295800" cy="1539000"/>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1" lang="en-US" sz="9999">
                <a:solidFill>
                  <a:srgbClr val="FFFFFF"/>
                </a:solidFill>
                <a:latin typeface="Fira Sans SemiBold"/>
                <a:ea typeface="Fira Sans SemiBold"/>
                <a:cs typeface="Fira Sans SemiBold"/>
                <a:sym typeface="Fira Sans SemiBold"/>
              </a:rPr>
              <a:t>02</a:t>
            </a:r>
            <a:endParaRPr/>
          </a:p>
        </p:txBody>
      </p:sp>
      <p:sp>
        <p:nvSpPr>
          <p:cNvPr id="173" name="Google Shape;173;g25b058fa86f_1_5"/>
          <p:cNvSpPr/>
          <p:nvPr/>
        </p:nvSpPr>
        <p:spPr>
          <a:xfrm>
            <a:off x="-3378501" y="1373025"/>
            <a:ext cx="8350758" cy="6091047"/>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solidFill>
            <a:srgbClr val="86C7ED">
              <a:alpha val="64709"/>
            </a:srgbClr>
          </a:solidFill>
          <a:ln>
            <a:noFill/>
          </a:ln>
        </p:spPr>
      </p:sp>
      <p:sp>
        <p:nvSpPr>
          <p:cNvPr id="174" name="Google Shape;174;g25b058fa86f_1_5"/>
          <p:cNvSpPr/>
          <p:nvPr/>
        </p:nvSpPr>
        <p:spPr>
          <a:xfrm>
            <a:off x="-2095274" y="2499450"/>
            <a:ext cx="5684939" cy="3838194"/>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solidFill>
            <a:srgbClr val="1836B2">
              <a:alpha val="64709"/>
            </a:srgbClr>
          </a:solidFill>
          <a:ln>
            <a:noFill/>
          </a:ln>
        </p:spPr>
      </p:sp>
      <p:sp>
        <p:nvSpPr>
          <p:cNvPr id="175" name="Google Shape;175;g25b058fa86f_1_5"/>
          <p:cNvSpPr/>
          <p:nvPr/>
        </p:nvSpPr>
        <p:spPr>
          <a:xfrm>
            <a:off x="-917200" y="3217950"/>
            <a:ext cx="3104769" cy="2401189"/>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solidFill>
            <a:schemeClr val="lt1"/>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36B2"/>
        </a:solidFill>
      </p:bgPr>
    </p:bg>
    <p:spTree>
      <p:nvGrpSpPr>
        <p:cNvPr id="179" name="Shape 179"/>
        <p:cNvGrpSpPr/>
        <p:nvPr/>
      </p:nvGrpSpPr>
      <p:grpSpPr>
        <a:xfrm>
          <a:off x="0" y="0"/>
          <a:ext cx="0" cy="0"/>
          <a:chOff x="0" y="0"/>
          <a:chExt cx="0" cy="0"/>
        </a:xfrm>
      </p:grpSpPr>
      <p:sp>
        <p:nvSpPr>
          <p:cNvPr id="180" name="Google Shape;180;p6"/>
          <p:cNvSpPr txBox="1"/>
          <p:nvPr/>
        </p:nvSpPr>
        <p:spPr>
          <a:xfrm>
            <a:off x="8858725" y="2432725"/>
            <a:ext cx="8445900" cy="52089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US" sz="3600">
                <a:solidFill>
                  <a:schemeClr val="lt1"/>
                </a:solidFill>
                <a:latin typeface="Calibri"/>
                <a:ea typeface="Calibri"/>
                <a:cs typeface="Calibri"/>
                <a:sym typeface="Calibri"/>
              </a:rPr>
              <a:t>Knowledge Graph (Sơ đồ tri thức) biểu thị một mạng gồm các thực thể trong thế giới thực—tức là đối tượng, sự kiện, tình huống hoặc khái niệm—và minh họa mối quan hệ giữa chúng. Thông tin này thường được lưu trữ trong cơ sở dữ liệu đồ thị và được hiển thị dưới dạng cấu trúc đồ thị.</a:t>
            </a:r>
            <a:endParaRPr>
              <a:solidFill>
                <a:schemeClr val="lt1"/>
              </a:solidFill>
            </a:endParaRPr>
          </a:p>
        </p:txBody>
      </p:sp>
      <p:sp>
        <p:nvSpPr>
          <p:cNvPr id="181" name="Google Shape;181;p6"/>
          <p:cNvSpPr txBox="1"/>
          <p:nvPr/>
        </p:nvSpPr>
        <p:spPr>
          <a:xfrm>
            <a:off x="1553850" y="3104425"/>
            <a:ext cx="6867000" cy="2520900"/>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1" lang="en-US" sz="7799">
                <a:solidFill>
                  <a:srgbClr val="FFFFFF"/>
                </a:solidFill>
                <a:latin typeface="Fira Sans SemiBold"/>
                <a:ea typeface="Fira Sans SemiBold"/>
                <a:cs typeface="Fira Sans SemiBold"/>
                <a:sym typeface="Fira Sans SemiBold"/>
              </a:rPr>
              <a:t>A knowledge graph</a:t>
            </a:r>
            <a:endParaRPr sz="100"/>
          </a:p>
        </p:txBody>
      </p:sp>
      <p:sp>
        <p:nvSpPr>
          <p:cNvPr id="182" name="Google Shape;182;p6"/>
          <p:cNvSpPr/>
          <p:nvPr/>
        </p:nvSpPr>
        <p:spPr>
          <a:xfrm flipH="1">
            <a:off x="-2053973" y="6773437"/>
            <a:ext cx="8370405" cy="4779226"/>
          </a:xfrm>
          <a:custGeom>
            <a:rect b="b" l="l" r="r" t="t"/>
            <a:pathLst>
              <a:path extrusionOk="0" h="4779226" w="8370405">
                <a:moveTo>
                  <a:pt x="8370405" y="0"/>
                </a:moveTo>
                <a:lnTo>
                  <a:pt x="0" y="0"/>
                </a:lnTo>
                <a:lnTo>
                  <a:pt x="0" y="4779226"/>
                </a:lnTo>
                <a:lnTo>
                  <a:pt x="8370405" y="4779226"/>
                </a:lnTo>
                <a:lnTo>
                  <a:pt x="8370405" y="0"/>
                </a:lnTo>
                <a:close/>
              </a:path>
            </a:pathLst>
          </a:custGeom>
          <a:blipFill rotWithShape="1">
            <a:blip r:embed="rId3">
              <a:alphaModFix/>
            </a:blip>
            <a:stretch>
              <a:fillRect b="0" l="0" r="0" t="-51572"/>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5ae1a6111a_1_16"/>
          <p:cNvSpPr txBox="1"/>
          <p:nvPr/>
        </p:nvSpPr>
        <p:spPr>
          <a:xfrm>
            <a:off x="7558325" y="1101175"/>
            <a:ext cx="8815800" cy="631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latin typeface="Calibri"/>
                <a:ea typeface="Calibri"/>
                <a:cs typeface="Calibri"/>
                <a:sym typeface="Calibri"/>
              </a:rPr>
              <a:t>Sơ đồ tri thức:</a:t>
            </a:r>
            <a:endParaRPr b="1" sz="3600">
              <a:latin typeface="Calibri"/>
              <a:ea typeface="Calibri"/>
              <a:cs typeface="Calibri"/>
              <a:sym typeface="Calibri"/>
            </a:endParaRPr>
          </a:p>
          <a:p>
            <a:pPr indent="0" lvl="0" marL="0" rtl="0" algn="l">
              <a:spcBef>
                <a:spcPts val="0"/>
              </a:spcBef>
              <a:spcAft>
                <a:spcPts val="0"/>
              </a:spcAft>
              <a:buNone/>
            </a:pPr>
            <a:r>
              <a:t/>
            </a:r>
            <a:endParaRPr sz="3600">
              <a:latin typeface="Calibri"/>
              <a:ea typeface="Calibri"/>
              <a:cs typeface="Calibri"/>
              <a:sym typeface="Calibri"/>
            </a:endParaRPr>
          </a:p>
          <a:p>
            <a:pPr indent="-457200" lvl="0" marL="457200" rtl="0" algn="l">
              <a:spcBef>
                <a:spcPts val="0"/>
              </a:spcBef>
              <a:spcAft>
                <a:spcPts val="0"/>
              </a:spcAft>
              <a:buSzPts val="3600"/>
              <a:buFont typeface="Calibri"/>
              <a:buChar char="+"/>
            </a:pPr>
            <a:r>
              <a:rPr b="1" lang="en-US" sz="3700">
                <a:latin typeface="Calibri"/>
                <a:ea typeface="Calibri"/>
                <a:cs typeface="Calibri"/>
                <a:sym typeface="Calibri"/>
              </a:rPr>
              <a:t>Node:</a:t>
            </a:r>
            <a:r>
              <a:rPr lang="en-US" sz="3600">
                <a:latin typeface="Calibri"/>
                <a:ea typeface="Calibri"/>
                <a:cs typeface="Calibri"/>
                <a:sym typeface="Calibri"/>
              </a:rPr>
              <a:t> Đại diện cho các thực thể trong sơ đồ tri thức. Mỗi node biểu thị cho một đối tượng, khái niệm, hay thực thể cụ thể.</a:t>
            </a:r>
            <a:endParaRPr sz="3600">
              <a:latin typeface="Calibri"/>
              <a:ea typeface="Calibri"/>
              <a:cs typeface="Calibri"/>
              <a:sym typeface="Calibri"/>
            </a:endParaRPr>
          </a:p>
          <a:p>
            <a:pPr indent="-457200" lvl="0" marL="457200" rtl="0" algn="l">
              <a:spcBef>
                <a:spcPts val="0"/>
              </a:spcBef>
              <a:spcAft>
                <a:spcPts val="0"/>
              </a:spcAft>
              <a:buSzPts val="3600"/>
              <a:buFont typeface="Calibri"/>
              <a:buChar char="+"/>
            </a:pPr>
            <a:r>
              <a:rPr b="1" lang="en-US" sz="3700">
                <a:latin typeface="Calibri"/>
                <a:ea typeface="Calibri"/>
                <a:cs typeface="Calibri"/>
                <a:sym typeface="Calibri"/>
              </a:rPr>
              <a:t>Edge: </a:t>
            </a:r>
            <a:r>
              <a:rPr lang="en-US" sz="3600">
                <a:latin typeface="Calibri"/>
                <a:ea typeface="Calibri"/>
                <a:cs typeface="Calibri"/>
                <a:sym typeface="Calibri"/>
              </a:rPr>
              <a:t>Là liên kết giữa các node, biểu thị cho các mối quan hệ hoặc mối tương tác giữa các thực thể. Edge kết nối các node lại với nhau để biểu thị sự liên kết giữa chúng.</a:t>
            </a:r>
            <a:endParaRPr sz="3600">
              <a:latin typeface="Calibri"/>
              <a:ea typeface="Calibri"/>
              <a:cs typeface="Calibri"/>
              <a:sym typeface="Calibri"/>
            </a:endParaRPr>
          </a:p>
          <a:p>
            <a:pPr indent="0" lvl="0" marL="457200" rtl="0" algn="l">
              <a:spcBef>
                <a:spcPts val="0"/>
              </a:spcBef>
              <a:spcAft>
                <a:spcPts val="0"/>
              </a:spcAft>
              <a:buNone/>
            </a:pPr>
            <a:br>
              <a:rPr lang="en-US" sz="3600">
                <a:latin typeface="Calibri"/>
                <a:ea typeface="Calibri"/>
                <a:cs typeface="Calibri"/>
                <a:sym typeface="Calibri"/>
              </a:rPr>
            </a:br>
            <a:endParaRPr sz="3600">
              <a:latin typeface="Calibri"/>
              <a:ea typeface="Calibri"/>
              <a:cs typeface="Calibri"/>
              <a:sym typeface="Calibri"/>
            </a:endParaRPr>
          </a:p>
        </p:txBody>
      </p:sp>
      <p:sp>
        <p:nvSpPr>
          <p:cNvPr id="188" name="Google Shape;188;g25ae1a6111a_1_16"/>
          <p:cNvSpPr/>
          <p:nvPr/>
        </p:nvSpPr>
        <p:spPr>
          <a:xfrm>
            <a:off x="775950" y="3688000"/>
            <a:ext cx="1763100" cy="1750200"/>
          </a:xfrm>
          <a:prstGeom prst="ellipse">
            <a:avLst/>
          </a:prstGeom>
          <a:solidFill>
            <a:srgbClr val="A06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Uyên</a:t>
            </a:r>
            <a:endParaRPr sz="2300">
              <a:solidFill>
                <a:schemeClr val="lt1"/>
              </a:solidFill>
            </a:endParaRPr>
          </a:p>
        </p:txBody>
      </p:sp>
      <p:sp>
        <p:nvSpPr>
          <p:cNvPr id="189" name="Google Shape;189;g25ae1a6111a_1_16"/>
          <p:cNvSpPr/>
          <p:nvPr/>
        </p:nvSpPr>
        <p:spPr>
          <a:xfrm>
            <a:off x="4977450" y="7856300"/>
            <a:ext cx="1763100" cy="1750200"/>
          </a:xfrm>
          <a:prstGeom prst="ellipse">
            <a:avLst/>
          </a:prstGeom>
          <a:solidFill>
            <a:srgbClr val="A06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solidFill>
                  <a:schemeClr val="lt1"/>
                </a:solidFill>
              </a:rPr>
              <a:t>HCMUS</a:t>
            </a:r>
            <a:endParaRPr sz="2200">
              <a:solidFill>
                <a:schemeClr val="lt1"/>
              </a:solidFill>
            </a:endParaRPr>
          </a:p>
        </p:txBody>
      </p:sp>
      <p:sp>
        <p:nvSpPr>
          <p:cNvPr id="190" name="Google Shape;190;g25ae1a6111a_1_16"/>
          <p:cNvSpPr/>
          <p:nvPr/>
        </p:nvSpPr>
        <p:spPr>
          <a:xfrm>
            <a:off x="4351750" y="4268400"/>
            <a:ext cx="1763100" cy="1750200"/>
          </a:xfrm>
          <a:prstGeom prst="ellipse">
            <a:avLst/>
          </a:prstGeom>
          <a:solidFill>
            <a:srgbClr val="A06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Ngành KHDL</a:t>
            </a:r>
            <a:endParaRPr sz="2300">
              <a:solidFill>
                <a:schemeClr val="lt1"/>
              </a:solidFill>
            </a:endParaRPr>
          </a:p>
        </p:txBody>
      </p:sp>
      <p:sp>
        <p:nvSpPr>
          <p:cNvPr id="191" name="Google Shape;191;g25ae1a6111a_1_16"/>
          <p:cNvSpPr/>
          <p:nvPr/>
        </p:nvSpPr>
        <p:spPr>
          <a:xfrm>
            <a:off x="4120075" y="957550"/>
            <a:ext cx="1763100" cy="1750200"/>
          </a:xfrm>
          <a:prstGeom prst="ellipse">
            <a:avLst/>
          </a:prstGeom>
          <a:solidFill>
            <a:srgbClr val="A06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ABC</a:t>
            </a:r>
            <a:endParaRPr sz="2300">
              <a:solidFill>
                <a:schemeClr val="lt1"/>
              </a:solidFill>
            </a:endParaRPr>
          </a:p>
        </p:txBody>
      </p:sp>
      <p:cxnSp>
        <p:nvCxnSpPr>
          <p:cNvPr id="192" name="Google Shape;192;g25ae1a6111a_1_16"/>
          <p:cNvCxnSpPr>
            <a:endCxn id="191" idx="2"/>
          </p:cNvCxnSpPr>
          <p:nvPr/>
        </p:nvCxnSpPr>
        <p:spPr>
          <a:xfrm flipH="1" rot="10800000">
            <a:off x="2268775" y="1832650"/>
            <a:ext cx="1851300" cy="2100000"/>
          </a:xfrm>
          <a:prstGeom prst="straightConnector1">
            <a:avLst/>
          </a:prstGeom>
          <a:noFill/>
          <a:ln cap="flat" cmpd="sng" w="9525">
            <a:solidFill>
              <a:schemeClr val="dk2"/>
            </a:solidFill>
            <a:prstDash val="solid"/>
            <a:round/>
            <a:headEnd len="med" w="med" type="none"/>
            <a:tailEnd len="med" w="med" type="triangle"/>
          </a:ln>
        </p:spPr>
      </p:cxnSp>
      <p:cxnSp>
        <p:nvCxnSpPr>
          <p:cNvPr id="193" name="Google Shape;193;g25ae1a6111a_1_16"/>
          <p:cNvCxnSpPr>
            <a:endCxn id="190" idx="2"/>
          </p:cNvCxnSpPr>
          <p:nvPr/>
        </p:nvCxnSpPr>
        <p:spPr>
          <a:xfrm>
            <a:off x="2552050" y="4575900"/>
            <a:ext cx="1799700" cy="567600"/>
          </a:xfrm>
          <a:prstGeom prst="straightConnector1">
            <a:avLst/>
          </a:prstGeom>
          <a:noFill/>
          <a:ln cap="flat" cmpd="sng" w="9525">
            <a:solidFill>
              <a:schemeClr val="dk2"/>
            </a:solidFill>
            <a:prstDash val="solid"/>
            <a:round/>
            <a:headEnd len="med" w="med" type="none"/>
            <a:tailEnd len="med" w="med" type="triangle"/>
          </a:ln>
        </p:spPr>
      </p:cxnSp>
      <p:cxnSp>
        <p:nvCxnSpPr>
          <p:cNvPr id="194" name="Google Shape;194;g25ae1a6111a_1_16"/>
          <p:cNvCxnSpPr>
            <a:endCxn id="189" idx="0"/>
          </p:cNvCxnSpPr>
          <p:nvPr/>
        </p:nvCxnSpPr>
        <p:spPr>
          <a:xfrm>
            <a:off x="5241900" y="6004700"/>
            <a:ext cx="617100" cy="1851600"/>
          </a:xfrm>
          <a:prstGeom prst="straightConnector1">
            <a:avLst/>
          </a:prstGeom>
          <a:noFill/>
          <a:ln cap="flat" cmpd="sng" w="9525">
            <a:solidFill>
              <a:schemeClr val="dk2"/>
            </a:solidFill>
            <a:prstDash val="solid"/>
            <a:round/>
            <a:headEnd len="med" w="med" type="none"/>
            <a:tailEnd len="med" w="med" type="triangle"/>
          </a:ln>
        </p:spPr>
      </p:cxnSp>
      <p:sp>
        <p:nvSpPr>
          <p:cNvPr id="195" name="Google Shape;195;g25ae1a6111a_1_16"/>
          <p:cNvSpPr txBox="1"/>
          <p:nvPr/>
        </p:nvSpPr>
        <p:spPr>
          <a:xfrm rot="-3045418">
            <a:off x="1923358" y="2485914"/>
            <a:ext cx="1956178" cy="56755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Calibri"/>
                <a:ea typeface="Calibri"/>
                <a:cs typeface="Calibri"/>
                <a:sym typeface="Calibri"/>
              </a:rPr>
              <a:t>làm việc tại</a:t>
            </a:r>
            <a:endParaRPr sz="2200">
              <a:latin typeface="Calibri"/>
              <a:ea typeface="Calibri"/>
              <a:cs typeface="Calibri"/>
              <a:sym typeface="Calibri"/>
            </a:endParaRPr>
          </a:p>
        </p:txBody>
      </p:sp>
      <p:sp>
        <p:nvSpPr>
          <p:cNvPr id="196" name="Google Shape;196;g25ae1a6111a_1_16"/>
          <p:cNvSpPr txBox="1"/>
          <p:nvPr/>
        </p:nvSpPr>
        <p:spPr>
          <a:xfrm rot="1140388">
            <a:off x="2746294" y="4329585"/>
            <a:ext cx="1845091" cy="19003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Calibri"/>
                <a:ea typeface="Calibri"/>
                <a:cs typeface="Calibri"/>
                <a:sym typeface="Calibri"/>
              </a:rPr>
              <a:t>là học viên </a:t>
            </a:r>
            <a:endParaRPr sz="2200">
              <a:latin typeface="Calibri"/>
              <a:ea typeface="Calibri"/>
              <a:cs typeface="Calibri"/>
              <a:sym typeface="Calibri"/>
            </a:endParaRPr>
          </a:p>
        </p:txBody>
      </p:sp>
      <p:sp>
        <p:nvSpPr>
          <p:cNvPr id="197" name="Google Shape;197;g25ae1a6111a_1_16"/>
          <p:cNvSpPr txBox="1"/>
          <p:nvPr/>
        </p:nvSpPr>
        <p:spPr>
          <a:xfrm rot="4337812">
            <a:off x="5023382" y="6646727"/>
            <a:ext cx="1671242" cy="5675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Calibri"/>
                <a:ea typeface="Calibri"/>
                <a:cs typeface="Calibri"/>
                <a:sym typeface="Calibri"/>
              </a:rPr>
              <a:t>trực thuộc</a:t>
            </a:r>
            <a:endParaRPr sz="2400">
              <a:latin typeface="Calibri"/>
              <a:ea typeface="Calibri"/>
              <a:cs typeface="Calibri"/>
              <a:sym typeface="Calibri"/>
            </a:endParaRPr>
          </a:p>
        </p:txBody>
      </p:sp>
      <p:pic>
        <p:nvPicPr>
          <p:cNvPr id="198" name="Google Shape;198;g25ae1a6111a_1_16"/>
          <p:cNvPicPr preferRelativeResize="0"/>
          <p:nvPr/>
        </p:nvPicPr>
        <p:blipFill>
          <a:blip r:embed="rId3">
            <a:alphaModFix/>
          </a:blip>
          <a:stretch>
            <a:fillRect/>
          </a:stretch>
        </p:blipFill>
        <p:spPr>
          <a:xfrm>
            <a:off x="8682025" y="6980375"/>
            <a:ext cx="7031750" cy="2114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